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6357" autoAdjust="0"/>
  </p:normalViewPr>
  <p:slideViewPr>
    <p:cSldViewPr snapToGrid="0" snapToObjects="1">
      <p:cViewPr varScale="1">
        <p:scale>
          <a:sx n="130" d="100"/>
          <a:sy n="130" d="100"/>
        </p:scale>
        <p:origin x="132"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thonyWen/Capstone/blob/main/2_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f-courses-data.s3.us.cloud-object-storage.appdomain.cloud/IBM-DS0321EN-SkillsNetwork/datasets/dataset_part_1.csv"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thonyWen/Capstone/blob/main/3_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thonyWen/Capstone/blob/main/4_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thonyWen/Capstone/blob/main/6_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thonyWen/Capstone/blob/main/7_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nthonyWen/Capstone/blob/main/8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nthonyWen/Cap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nthonyWen/Capstone/blob/main/1_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nthonyWen/Capstone/blob/main/2_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&lt;Shamila Habib&gt;</a:t>
            </a:r>
          </a:p>
          <a:p>
            <a:r>
              <a:rPr lang="en-US" dirty="0">
                <a:solidFill>
                  <a:schemeClr val="bg2"/>
                </a:solidFill>
                <a:latin typeface="Abadi" panose="020B0604020104020204" pitchFamily="34" charset="0"/>
                <a:ea typeface="SF Pro" pitchFamily="2" charset="0"/>
                <a:cs typeface="SF Pro" pitchFamily="2" charset="0"/>
              </a:rPr>
              <a:t>&lt;12/21/2023&gt;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lgn="l">
              <a:buNone/>
            </a:pPr>
            <a:r>
              <a:rPr lang="en-US" sz="1600" b="1" i="0" dirty="0">
                <a:solidFill>
                  <a:srgbClr val="1F2328"/>
                </a:solidFill>
                <a:effectLst/>
                <a:latin typeface="-apple-system"/>
                <a:hlinkClick r:id="rId3"/>
              </a:rPr>
              <a:t>2_Data </a:t>
            </a:r>
            <a:r>
              <a:rPr lang="en-US" sz="1600" b="1" i="0" dirty="0" err="1">
                <a:solidFill>
                  <a:srgbClr val="1F2328"/>
                </a:solidFill>
                <a:effectLst/>
                <a:latin typeface="-apple-system"/>
                <a:hlinkClick r:id="rId3"/>
              </a:rPr>
              <a:t>wrangling.ipynb</a:t>
            </a:r>
            <a:endParaRPr lang="en-US" sz="1600" b="1" i="0" dirty="0">
              <a:solidFill>
                <a:srgbClr val="1F2328"/>
              </a:solidFill>
              <a:effectLst/>
              <a:latin typeface="-apple-system"/>
            </a:endParaRPr>
          </a:p>
          <a:p>
            <a:pPr algn="l"/>
            <a:r>
              <a:rPr lang="en-US" sz="1600" b="0" i="0" dirty="0">
                <a:solidFill>
                  <a:srgbClr val="1F2328"/>
                </a:solidFill>
                <a:effectLst/>
                <a:latin typeface="-apple-system"/>
              </a:rPr>
              <a:t>Libraries or modules used: pandas, </a:t>
            </a:r>
            <a:r>
              <a:rPr lang="en-US" sz="1600" b="0" i="0" dirty="0" err="1">
                <a:solidFill>
                  <a:srgbClr val="1F2328"/>
                </a:solidFill>
                <a:effectLst/>
                <a:latin typeface="-apple-system"/>
              </a:rPr>
              <a:t>numpy</a:t>
            </a:r>
            <a:endParaRPr lang="en-US" sz="1600" b="0" i="0" dirty="0">
              <a:solidFill>
                <a:srgbClr val="1F2328"/>
              </a:solidFill>
              <a:effectLst/>
              <a:latin typeface="-apple-system"/>
            </a:endParaRPr>
          </a:p>
          <a:p>
            <a:pPr algn="l">
              <a:buFont typeface="Arial" panose="020B0604020202020204" pitchFamily="34" charset="0"/>
              <a:buChar char="•"/>
            </a:pPr>
            <a:r>
              <a:rPr lang="en-US" sz="1600" b="0" i="0" dirty="0">
                <a:solidFill>
                  <a:srgbClr val="1F2328"/>
                </a:solidFill>
                <a:effectLst/>
                <a:latin typeface="-apple-system"/>
              </a:rPr>
              <a:t>SpaceX dataset was loaded from </a:t>
            </a:r>
            <a:r>
              <a:rPr lang="en-US" sz="1600" b="0" i="0" dirty="0">
                <a:solidFill>
                  <a:srgbClr val="1F2328"/>
                </a:solidFill>
                <a:effectLst/>
                <a:latin typeface="-apple-system"/>
                <a:hlinkClick r:id="rId4"/>
              </a:rPr>
              <a:t>here</a:t>
            </a:r>
            <a:r>
              <a:rPr lang="en-US" sz="1600" b="0" i="0" dirty="0">
                <a:solidFill>
                  <a:srgbClr val="1F2328"/>
                </a:solidFill>
                <a:effectLst/>
                <a:latin typeface="-apple-system"/>
              </a:rPr>
              <a:t>. </a:t>
            </a:r>
          </a:p>
          <a:p>
            <a:pPr algn="l">
              <a:buFont typeface="Arial" panose="020B0604020202020204" pitchFamily="34" charset="0"/>
              <a:buChar char="•"/>
            </a:pPr>
            <a:r>
              <a:rPr lang="en-US" sz="1600" b="0" i="0" dirty="0">
                <a:solidFill>
                  <a:srgbClr val="1F2328"/>
                </a:solidFill>
                <a:effectLst/>
                <a:latin typeface="-apple-system"/>
              </a:rPr>
              <a:t>First, we identified and calculated the percentage of the missing values in each attribute. </a:t>
            </a:r>
          </a:p>
          <a:p>
            <a:pPr algn="l">
              <a:buFont typeface="Arial" panose="020B0604020202020204" pitchFamily="34" charset="0"/>
              <a:buChar char="•"/>
            </a:pPr>
            <a:r>
              <a:rPr lang="en-US" sz="1600" b="0" i="0" dirty="0">
                <a:solidFill>
                  <a:srgbClr val="1F2328"/>
                </a:solidFill>
                <a:effectLst/>
                <a:latin typeface="-apple-system"/>
              </a:rPr>
              <a:t>We calculated the number of launches on each site, number and occurrence of each orbit, number and occurrence of mission outcome of the orbits.</a:t>
            </a:r>
          </a:p>
          <a:p>
            <a:pPr algn="l">
              <a:buFont typeface="Arial" panose="020B0604020202020204" pitchFamily="34" charset="0"/>
              <a:buChar char="•"/>
            </a:pPr>
            <a:r>
              <a:rPr lang="en-US" sz="1600" b="0" i="0" dirty="0">
                <a:solidFill>
                  <a:srgbClr val="1F2328"/>
                </a:solidFill>
                <a:effectLst/>
                <a:latin typeface="-apple-system"/>
              </a:rPr>
              <a:t>Then we created a landing outcome label from Outcome Column. Using the Outcome, we created a list where the element is zero if the corresponding row in Outcome is in the set </a:t>
            </a:r>
            <a:r>
              <a:rPr lang="en-US" sz="1600" b="0" i="0" dirty="0" err="1">
                <a:solidFill>
                  <a:srgbClr val="1F2328"/>
                </a:solidFill>
                <a:effectLst/>
                <a:latin typeface="-apple-system"/>
              </a:rPr>
              <a:t>bad_outcome</a:t>
            </a:r>
            <a:r>
              <a:rPr lang="en-US" sz="1600" b="0" i="0" dirty="0">
                <a:solidFill>
                  <a:srgbClr val="1F2328"/>
                </a:solidFill>
                <a:effectLst/>
                <a:latin typeface="-apple-system"/>
              </a:rPr>
              <a:t>; otherwise, it's one.</a:t>
            </a:r>
          </a:p>
          <a:p>
            <a:pPr algn="l">
              <a:buFont typeface="Arial" panose="020B0604020202020204" pitchFamily="34" charset="0"/>
              <a:buChar char="•"/>
            </a:pPr>
            <a:r>
              <a:rPr lang="en-US" sz="1600" dirty="0">
                <a:solidFill>
                  <a:srgbClr val="1F2328"/>
                </a:solidFill>
                <a:latin typeface="-apple-system"/>
              </a:rPr>
              <a:t>Lastly we calculated the success rate. </a:t>
            </a:r>
            <a:endParaRPr lang="en-US" sz="1600" b="0" i="0" dirty="0">
              <a:solidFill>
                <a:srgbClr val="1F2328"/>
              </a:solidFill>
              <a:effectLst/>
              <a:latin typeface="-apple-system"/>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47FDC5E6-9F16-4225-8E39-E7C7D7FE38D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pple-system"/>
              </a:rPr>
              <a:t>zero if the corresponding row in </a:t>
            </a:r>
            <a:r>
              <a:rPr kumimoji="0" lang="en-US" altLang="en-US" sz="1200" b="0" i="0" u="none" strike="noStrike" cap="none" normalizeH="0" baseline="0">
                <a:ln>
                  <a:noFill/>
                </a:ln>
                <a:solidFill>
                  <a:schemeClr val="tx1"/>
                </a:solidFill>
                <a:effectLst/>
                <a:latin typeface="var(--jp-code-font-family)"/>
              </a:rPr>
              <a:t>Outcome</a:t>
            </a:r>
            <a:r>
              <a:rPr kumimoji="0" lang="en-US" altLang="en-US" sz="1200" b="0" i="0" u="none" strike="noStrike" cap="none" normalizeH="0" baseline="0">
                <a:ln>
                  <a:noFill/>
                </a:ln>
                <a:solidFill>
                  <a:schemeClr val="tx1"/>
                </a:solidFill>
                <a:effectLst/>
                <a:latin typeface="-apple-system"/>
              </a:rPr>
              <a:t> is in the set </a:t>
            </a:r>
            <a:r>
              <a:rPr kumimoji="0" lang="en-US" altLang="en-US" sz="1200" b="0" i="0" u="none" strike="noStrike" cap="none" normalizeH="0" baseline="0">
                <a:ln>
                  <a:noFill/>
                </a:ln>
                <a:solidFill>
                  <a:schemeClr val="tx1"/>
                </a:solidFill>
                <a:effectLst/>
                <a:latin typeface="var(--jp-code-font-family)"/>
              </a:rPr>
              <a:t>bad_outcome</a:t>
            </a:r>
            <a:r>
              <a:rPr kumimoji="0" lang="en-US" altLang="en-US" sz="1200" b="0" i="0" u="none" strike="noStrike" cap="none" normalizeH="0" baseline="0">
                <a:ln>
                  <a:noFill/>
                </a:ln>
                <a:solidFill>
                  <a:schemeClr val="tx1"/>
                </a:solidFill>
                <a:effectLst/>
                <a:latin typeface="-apple-system"/>
              </a:rPr>
              <a:t>; otherwise, it's one</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l"/>
            <a:r>
              <a:rPr lang="en-US" sz="1600" b="0" i="0" u="sng" dirty="0">
                <a:solidFill>
                  <a:srgbClr val="1F2328"/>
                </a:solidFill>
                <a:effectLst/>
                <a:latin typeface="-apple-system"/>
                <a:hlinkClick r:id="rId3"/>
              </a:rPr>
              <a:t>3_EDA.ipynb</a:t>
            </a:r>
            <a:endParaRPr lang="en-US" sz="1600" b="0" i="0" dirty="0">
              <a:solidFill>
                <a:srgbClr val="1F2328"/>
              </a:solidFill>
              <a:effectLst/>
              <a:latin typeface="-apple-system"/>
            </a:endParaRPr>
          </a:p>
          <a:p>
            <a:pPr algn="l"/>
            <a:r>
              <a:rPr lang="en-US" sz="1600" b="0" i="0" dirty="0">
                <a:solidFill>
                  <a:srgbClr val="1F2328"/>
                </a:solidFill>
                <a:effectLst/>
                <a:latin typeface="-apple-system"/>
              </a:rPr>
              <a:t>Exploratory Data Analysis performed on variables Flight Number, Payload Mass, Launch Site, Orbit, Class and Year.</a:t>
            </a:r>
          </a:p>
          <a:p>
            <a:pPr marL="0" indent="0" algn="l">
              <a:buNone/>
            </a:pPr>
            <a:r>
              <a:rPr lang="en-US" sz="1600" u="sng" dirty="0">
                <a:solidFill>
                  <a:srgbClr val="1F2328"/>
                </a:solidFill>
                <a:latin typeface="-apple-system"/>
              </a:rPr>
              <a:t>Plots Used:</a:t>
            </a:r>
          </a:p>
          <a:p>
            <a:pPr marL="0" indent="0" algn="l">
              <a:buNone/>
            </a:pPr>
            <a:r>
              <a:rPr lang="en-US" sz="1600" b="0" i="0" dirty="0">
                <a:solidFill>
                  <a:srgbClr val="1F2328"/>
                </a:solidFill>
                <a:effectLst/>
                <a:latin typeface="-apple-system"/>
              </a:rPr>
              <a:t>Flight Number vs. Payload Mass, Flight Number vs Launch Site, Payload Mass vs. Launch Site, Orbit vs. Success Rate, Flight Number vs. Orbit, Payload vs Orbit, and Success</a:t>
            </a:r>
            <a:r>
              <a:rPr lang="en-US" sz="1600" dirty="0">
                <a:solidFill>
                  <a:srgbClr val="1F2328"/>
                </a:solidFill>
                <a:latin typeface="-apple-system"/>
              </a:rPr>
              <a:t> Yearly Trend Scatter plots, line charts and bar plots were used to compare relationships between variables to decide if a relationship exists so that they could be used in training the machine learning model.</a:t>
            </a:r>
            <a:endParaRPr lang="en-US" sz="1600" b="0" i="0" dirty="0">
              <a:solidFill>
                <a:srgbClr val="1F2328"/>
              </a:solidFill>
              <a:effectLst/>
              <a:latin typeface="-apple-system"/>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gn="l"/>
            <a:r>
              <a:rPr lang="en-US" sz="1600" b="0" i="0" u="sng" dirty="0">
                <a:solidFill>
                  <a:srgbClr val="1F2328"/>
                </a:solidFill>
                <a:effectLst/>
                <a:latin typeface="-apple-system"/>
                <a:hlinkClick r:id="rId3"/>
              </a:rPr>
              <a:t>4_EDA with </a:t>
            </a:r>
            <a:r>
              <a:rPr lang="en-US" sz="1600" b="0" i="0" u="sng" dirty="0" err="1">
                <a:solidFill>
                  <a:srgbClr val="1F2328"/>
                </a:solidFill>
                <a:effectLst/>
                <a:latin typeface="-apple-system"/>
                <a:hlinkClick r:id="rId3"/>
              </a:rPr>
              <a:t>SQL.ipynb</a:t>
            </a:r>
            <a:endParaRPr lang="en-US" sz="1600" b="0" i="0" dirty="0">
              <a:solidFill>
                <a:srgbClr val="1F2328"/>
              </a:solidFill>
              <a:effectLst/>
              <a:latin typeface="-apple-system"/>
            </a:endParaRPr>
          </a:p>
          <a:p>
            <a:pPr algn="l"/>
            <a:r>
              <a:rPr lang="en-US" sz="1600" b="0" i="0" dirty="0">
                <a:solidFill>
                  <a:srgbClr val="1F2328"/>
                </a:solidFill>
                <a:effectLst/>
                <a:latin typeface="-apple-system"/>
              </a:rPr>
              <a:t>Framework used: IBM DB2</a:t>
            </a:r>
          </a:p>
          <a:p>
            <a:pPr algn="l"/>
            <a:r>
              <a:rPr lang="en-US" sz="1600" b="0" i="0" dirty="0">
                <a:solidFill>
                  <a:srgbClr val="1F2328"/>
                </a:solidFill>
                <a:effectLst/>
                <a:latin typeface="-apple-system"/>
              </a:rPr>
              <a:t>Libraries or modules used: </a:t>
            </a:r>
            <a:r>
              <a:rPr lang="en-US" sz="1600" b="0" i="0" dirty="0" err="1">
                <a:solidFill>
                  <a:srgbClr val="1F2328"/>
                </a:solidFill>
                <a:effectLst/>
                <a:latin typeface="-apple-system"/>
              </a:rPr>
              <a:t>ibm_db</a:t>
            </a:r>
            <a:endParaRPr lang="en-US" sz="1600" b="0" i="0" dirty="0">
              <a:solidFill>
                <a:srgbClr val="1F2328"/>
              </a:solidFill>
              <a:effectLst/>
              <a:latin typeface="-apple-system"/>
            </a:endParaRPr>
          </a:p>
          <a:p>
            <a:pPr algn="l"/>
            <a:r>
              <a:rPr lang="en-US" sz="1600" b="0" i="0" dirty="0">
                <a:solidFill>
                  <a:srgbClr val="1F2328"/>
                </a:solidFill>
                <a:effectLst/>
                <a:latin typeface="-apple-system"/>
              </a:rPr>
              <a:t>The data is queried using SQL to answer several questions about the data such as:</a:t>
            </a:r>
          </a:p>
          <a:p>
            <a:pPr algn="l">
              <a:buFont typeface="Arial" panose="020B0604020202020204" pitchFamily="34" charset="0"/>
              <a:buChar char="•"/>
            </a:pPr>
            <a:r>
              <a:rPr lang="en-US" sz="1600" b="0" i="0" dirty="0">
                <a:solidFill>
                  <a:srgbClr val="1F2328"/>
                </a:solidFill>
                <a:effectLst/>
                <a:latin typeface="-apple-system"/>
              </a:rPr>
              <a:t>The names of the unique launch sites in the space mission</a:t>
            </a:r>
          </a:p>
          <a:p>
            <a:pPr algn="l">
              <a:buFont typeface="Arial" panose="020B0604020202020204" pitchFamily="34" charset="0"/>
              <a:buChar char="•"/>
            </a:pPr>
            <a:r>
              <a:rPr lang="en-US" sz="1600" b="0" i="0" dirty="0">
                <a:solidFill>
                  <a:srgbClr val="1F2328"/>
                </a:solidFill>
                <a:effectLst/>
                <a:latin typeface="-apple-system"/>
              </a:rPr>
              <a:t>The total payload mass carried by boosters launched by NASA (CRS)</a:t>
            </a:r>
          </a:p>
          <a:p>
            <a:pPr algn="l">
              <a:buFont typeface="Arial" panose="020B0604020202020204" pitchFamily="34" charset="0"/>
              <a:buChar char="•"/>
            </a:pPr>
            <a:r>
              <a:rPr lang="en-US" sz="1600" b="0" i="0" dirty="0">
                <a:solidFill>
                  <a:srgbClr val="1F2328"/>
                </a:solidFill>
                <a:effectLst/>
                <a:latin typeface="-apple-system"/>
              </a:rPr>
              <a:t>The average payload mass carried by booster version F9 v1.1</a:t>
            </a:r>
          </a:p>
          <a:p>
            <a:pPr algn="l"/>
            <a:r>
              <a:rPr lang="en-US" sz="1600" b="0" i="0" dirty="0">
                <a:solidFill>
                  <a:srgbClr val="1F2328"/>
                </a:solidFill>
                <a:effectLst/>
                <a:latin typeface="-apple-system"/>
              </a:rPr>
              <a:t>The SQL statements or functions used include SELECT, DISTINCT, AS, FROM, WHERE, LIMIT, LIKE, SUM(), AVG(), MIN(), BETWEEN, COUNT(), and YEAR().</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gn="l"/>
            <a:r>
              <a:rPr lang="en-US" sz="1600" b="0" i="0" u="sng" dirty="0">
                <a:solidFill>
                  <a:srgbClr val="1F2328"/>
                </a:solidFill>
                <a:effectLst/>
                <a:latin typeface="-apple-system"/>
                <a:hlinkClick r:id="rId3"/>
              </a:rPr>
              <a:t>6_Interactive Visual Analytics with Folium </a:t>
            </a:r>
            <a:r>
              <a:rPr lang="en-US" sz="1600" b="0" i="0" u="sng" dirty="0" err="1">
                <a:solidFill>
                  <a:srgbClr val="1F2328"/>
                </a:solidFill>
                <a:effectLst/>
                <a:latin typeface="-apple-system"/>
                <a:hlinkClick r:id="rId3"/>
              </a:rPr>
              <a:t>lab.ipynb</a:t>
            </a:r>
            <a:endParaRPr lang="en-US" sz="1600" b="0" i="0" dirty="0">
              <a:solidFill>
                <a:srgbClr val="1F2328"/>
              </a:solidFill>
              <a:effectLst/>
              <a:latin typeface="-apple-system"/>
            </a:endParaRPr>
          </a:p>
          <a:p>
            <a:pPr algn="l"/>
            <a:r>
              <a:rPr lang="en-US" sz="1600" b="0" i="0" dirty="0">
                <a:solidFill>
                  <a:srgbClr val="1F2328"/>
                </a:solidFill>
                <a:effectLst/>
                <a:latin typeface="-apple-system"/>
              </a:rPr>
              <a:t>Libraries or modules used: folium, </a:t>
            </a:r>
            <a:r>
              <a:rPr lang="en-US" sz="1600" b="0" i="0" dirty="0" err="1">
                <a:solidFill>
                  <a:srgbClr val="1F2328"/>
                </a:solidFill>
                <a:effectLst/>
                <a:latin typeface="-apple-system"/>
              </a:rPr>
              <a:t>wget</a:t>
            </a:r>
            <a:r>
              <a:rPr lang="en-US" sz="1600" b="0" i="0" dirty="0">
                <a:solidFill>
                  <a:srgbClr val="1F2328"/>
                </a:solidFill>
                <a:effectLst/>
                <a:latin typeface="-apple-system"/>
              </a:rPr>
              <a:t>, pandas, math</a:t>
            </a:r>
          </a:p>
          <a:p>
            <a:pPr algn="l"/>
            <a:r>
              <a:rPr lang="en-US" sz="1600" b="0" i="0" dirty="0">
                <a:solidFill>
                  <a:srgbClr val="1F2328"/>
                </a:solidFill>
                <a:effectLst/>
                <a:latin typeface="-apple-system"/>
              </a:rPr>
              <a:t>Functions from the Folium libraries are used to visualize the data through interactive maps. The Folium library is used to:</a:t>
            </a:r>
          </a:p>
          <a:p>
            <a:pPr algn="l">
              <a:buFont typeface="Arial" panose="020B0604020202020204" pitchFamily="34" charset="0"/>
              <a:buChar char="•"/>
            </a:pPr>
            <a:r>
              <a:rPr lang="en-US" sz="1600" b="0" i="0" dirty="0">
                <a:solidFill>
                  <a:srgbClr val="1F2328"/>
                </a:solidFill>
                <a:effectLst/>
                <a:latin typeface="-apple-system"/>
              </a:rPr>
              <a:t>Mark all launch sites on a map</a:t>
            </a:r>
          </a:p>
          <a:p>
            <a:pPr algn="l">
              <a:buFont typeface="Arial" panose="020B0604020202020204" pitchFamily="34" charset="0"/>
              <a:buChar char="•"/>
            </a:pPr>
            <a:r>
              <a:rPr lang="en-US" sz="1600" b="0" i="0" dirty="0">
                <a:solidFill>
                  <a:srgbClr val="1F2328"/>
                </a:solidFill>
                <a:effectLst/>
                <a:latin typeface="-apple-system"/>
              </a:rPr>
              <a:t>Mark the succeeded launches and failed launches for each site on the map</a:t>
            </a:r>
          </a:p>
          <a:p>
            <a:pPr algn="l">
              <a:buFont typeface="Arial" panose="020B0604020202020204" pitchFamily="34" charset="0"/>
              <a:buChar char="•"/>
            </a:pPr>
            <a:r>
              <a:rPr lang="en-US" sz="1600" b="0" i="0" dirty="0">
                <a:solidFill>
                  <a:srgbClr val="1F2328"/>
                </a:solidFill>
                <a:effectLst/>
                <a:latin typeface="-apple-system"/>
              </a:rPr>
              <a:t>Mark the distances between a launch site to its proximities such as the nearest city, railway, or highway</a:t>
            </a:r>
          </a:p>
          <a:p>
            <a:pPr algn="l"/>
            <a:r>
              <a:rPr lang="en-US" sz="1600" b="0" i="0" dirty="0">
                <a:solidFill>
                  <a:srgbClr val="1F2328"/>
                </a:solidFill>
                <a:effectLst/>
                <a:latin typeface="-apple-system"/>
              </a:rPr>
              <a:t>These are done using functions from folium such as </a:t>
            </a:r>
            <a:r>
              <a:rPr lang="en-US" sz="1600" b="0" i="0" dirty="0" err="1">
                <a:solidFill>
                  <a:srgbClr val="1F2328"/>
                </a:solidFill>
                <a:effectLst/>
                <a:latin typeface="-apple-system"/>
              </a:rPr>
              <a:t>add_child</a:t>
            </a:r>
            <a:r>
              <a:rPr lang="en-US" sz="1600" b="0" i="0" dirty="0">
                <a:solidFill>
                  <a:srgbClr val="1F2328"/>
                </a:solidFill>
                <a:effectLst/>
                <a:latin typeface="-apple-system"/>
              </a:rPr>
              <a:t>() and folium plugins which include </a:t>
            </a:r>
            <a:r>
              <a:rPr lang="en-US" sz="1600" b="0" i="0" dirty="0" err="1">
                <a:solidFill>
                  <a:srgbClr val="1F2328"/>
                </a:solidFill>
                <a:effectLst/>
                <a:latin typeface="-apple-system"/>
              </a:rPr>
              <a:t>MarkerCluster</a:t>
            </a:r>
            <a:r>
              <a:rPr lang="en-US" sz="1600" b="0" i="0" dirty="0">
                <a:solidFill>
                  <a:srgbClr val="1F2328"/>
                </a:solidFill>
                <a:effectLst/>
                <a:latin typeface="-apple-system"/>
              </a:rPr>
              <a:t>, </a:t>
            </a:r>
            <a:r>
              <a:rPr lang="en-US" sz="1600" b="0" i="0" dirty="0" err="1">
                <a:solidFill>
                  <a:srgbClr val="1F2328"/>
                </a:solidFill>
                <a:effectLst/>
                <a:latin typeface="-apple-system"/>
              </a:rPr>
              <a:t>MousePosition</a:t>
            </a:r>
            <a:r>
              <a:rPr lang="en-US" sz="1600" b="0" i="0" dirty="0">
                <a:solidFill>
                  <a:srgbClr val="1F2328"/>
                </a:solidFill>
                <a:effectLst/>
                <a:latin typeface="-apple-system"/>
              </a:rPr>
              <a:t>, and </a:t>
            </a:r>
            <a:r>
              <a:rPr lang="en-US" sz="1600" b="0" i="0" dirty="0" err="1">
                <a:solidFill>
                  <a:srgbClr val="1F2328"/>
                </a:solidFill>
                <a:effectLst/>
                <a:latin typeface="-apple-system"/>
              </a:rPr>
              <a:t>DivIcon</a:t>
            </a:r>
            <a:r>
              <a:rPr lang="en-US" sz="1600" b="0" i="0" dirty="0">
                <a:solidFill>
                  <a:srgbClr val="1F2328"/>
                </a:solidFill>
                <a:effectLst/>
                <a:latin typeface="-apple-system"/>
              </a:rPr>
              <a:t>.</a:t>
            </a:r>
          </a:p>
          <a:p>
            <a:br>
              <a:rPr lang="en-US" sz="1600" dirty="0"/>
            </a:br>
            <a:r>
              <a:rPr lang="en-US" sz="1600" b="0" i="0" dirty="0">
                <a:solidFill>
                  <a:srgbClr val="1F2328"/>
                </a:solidFill>
                <a:effectLst/>
                <a:latin typeface="-apple-system"/>
              </a:rPr>
              <a:t>Example: A folium map showing the succeeded launches and failed launches for a specific launch site. If we zoom in on one of the launch site, we can see green and red tags. Each green tag represents a successful launch while each red tag represents a failed launch.</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l"/>
            <a:r>
              <a:rPr lang="en-US" sz="1600" b="0" i="0" u="sng" dirty="0">
                <a:solidFill>
                  <a:srgbClr val="1F2328"/>
                </a:solidFill>
                <a:effectLst/>
                <a:latin typeface="-apple-system"/>
                <a:hlinkClick r:id="rId3"/>
              </a:rPr>
              <a:t>7_spacex_dash_app.py</a:t>
            </a:r>
            <a:endParaRPr lang="en-US" sz="1600" b="0" i="0" dirty="0">
              <a:solidFill>
                <a:srgbClr val="1F2328"/>
              </a:solidFill>
              <a:effectLst/>
              <a:latin typeface="-apple-system"/>
            </a:endParaRPr>
          </a:p>
          <a:p>
            <a:pPr algn="l"/>
            <a:r>
              <a:rPr lang="en-US" sz="1600" b="0" i="0" dirty="0">
                <a:solidFill>
                  <a:srgbClr val="1F2328"/>
                </a:solidFill>
                <a:effectLst/>
                <a:latin typeface="-apple-system"/>
              </a:rPr>
              <a:t>Libraries or modules used: pandas, dash, </a:t>
            </a:r>
            <a:r>
              <a:rPr lang="en-US" sz="1600" b="0" i="0" dirty="0" err="1">
                <a:solidFill>
                  <a:srgbClr val="1F2328"/>
                </a:solidFill>
                <a:effectLst/>
                <a:latin typeface="-apple-system"/>
              </a:rPr>
              <a:t>dash_html_components</a:t>
            </a:r>
            <a:r>
              <a:rPr lang="en-US" sz="1600" b="0" i="0" dirty="0">
                <a:solidFill>
                  <a:srgbClr val="1F2328"/>
                </a:solidFill>
                <a:effectLst/>
                <a:latin typeface="-apple-system"/>
              </a:rPr>
              <a:t>, </a:t>
            </a:r>
            <a:r>
              <a:rPr lang="en-US" sz="1600" b="0" i="0" dirty="0" err="1">
                <a:solidFill>
                  <a:srgbClr val="1F2328"/>
                </a:solidFill>
                <a:effectLst/>
                <a:latin typeface="-apple-system"/>
              </a:rPr>
              <a:t>dash_core_components</a:t>
            </a:r>
            <a:r>
              <a:rPr lang="en-US" sz="1600" b="0" i="0" dirty="0">
                <a:solidFill>
                  <a:srgbClr val="1F2328"/>
                </a:solidFill>
                <a:effectLst/>
                <a:latin typeface="-apple-system"/>
              </a:rPr>
              <a:t>, Input and Output from </a:t>
            </a:r>
            <a:r>
              <a:rPr lang="en-US" sz="1600" b="0" i="0" dirty="0" err="1">
                <a:solidFill>
                  <a:srgbClr val="1F2328"/>
                </a:solidFill>
                <a:effectLst/>
                <a:latin typeface="-apple-system"/>
              </a:rPr>
              <a:t>dash.dependencies</a:t>
            </a:r>
            <a:r>
              <a:rPr lang="en-US" sz="1600" b="0" i="0" dirty="0">
                <a:solidFill>
                  <a:srgbClr val="1F2328"/>
                </a:solidFill>
                <a:effectLst/>
                <a:latin typeface="-apple-system"/>
              </a:rPr>
              <a:t>, </a:t>
            </a:r>
            <a:r>
              <a:rPr lang="en-US" sz="1600" b="0" i="0" dirty="0" err="1">
                <a:solidFill>
                  <a:srgbClr val="1F2328"/>
                </a:solidFill>
                <a:effectLst/>
                <a:latin typeface="-apple-system"/>
              </a:rPr>
              <a:t>plotly.express</a:t>
            </a:r>
            <a:endParaRPr lang="en-US" sz="1600" b="0" i="0" dirty="0">
              <a:solidFill>
                <a:srgbClr val="1F2328"/>
              </a:solidFill>
              <a:effectLst/>
              <a:latin typeface="-apple-system"/>
            </a:endParaRPr>
          </a:p>
          <a:p>
            <a:pPr algn="l"/>
            <a:r>
              <a:rPr lang="en-US" sz="1600" b="0" i="0" dirty="0">
                <a:solidFill>
                  <a:srgbClr val="1F2328"/>
                </a:solidFill>
                <a:effectLst/>
                <a:latin typeface="-apple-system"/>
              </a:rPr>
              <a:t>Functions from Dash are used to generate an interactive site where we can toggle the input using a dropdown menu and a range slider. Using a pie chart and a scatterplot, the interactive site shows:</a:t>
            </a:r>
          </a:p>
          <a:p>
            <a:pPr algn="l">
              <a:buFont typeface="Arial" panose="020B0604020202020204" pitchFamily="34" charset="0"/>
              <a:buChar char="•"/>
            </a:pPr>
            <a:r>
              <a:rPr lang="en-US" sz="1600" b="0" i="0" dirty="0">
                <a:solidFill>
                  <a:srgbClr val="1F2328"/>
                </a:solidFill>
                <a:effectLst/>
                <a:latin typeface="-apple-system"/>
              </a:rPr>
              <a:t>The total success launches from each launch site</a:t>
            </a:r>
          </a:p>
          <a:p>
            <a:pPr algn="l">
              <a:buFont typeface="Arial" panose="020B0604020202020204" pitchFamily="34" charset="0"/>
              <a:buChar char="•"/>
            </a:pPr>
            <a:r>
              <a:rPr lang="en-US" sz="1600" b="0" i="0" dirty="0">
                <a:solidFill>
                  <a:srgbClr val="1F2328"/>
                </a:solidFill>
                <a:effectLst/>
                <a:latin typeface="-apple-system"/>
              </a:rPr>
              <a:t>The correlation between payload mass and mission outcome (success or failure) for each launch site</a:t>
            </a:r>
          </a:p>
          <a:p>
            <a:pPr algn="l"/>
            <a:r>
              <a:rPr lang="en-US" sz="1600" b="0" i="0" dirty="0">
                <a:solidFill>
                  <a:srgbClr val="1F2328"/>
                </a:solidFill>
                <a:effectLst/>
                <a:latin typeface="-apple-system"/>
              </a:rPr>
              <a:t>The application is launched on a terminal on the IBM Skills Network website.</a:t>
            </a:r>
          </a:p>
          <a:p>
            <a:br>
              <a:rPr lang="en-US" sz="1600" dirty="0"/>
            </a:br>
            <a:r>
              <a:rPr lang="en-US" sz="1600" b="0" i="0" dirty="0">
                <a:solidFill>
                  <a:srgbClr val="1F2328"/>
                </a:solidFill>
                <a:effectLst/>
                <a:latin typeface="-apple-system"/>
              </a:rPr>
              <a:t>The picture below shows a pie chart when launch site CCAFS LC-40 is chosen in the dropdown menu on the website. 0 represents failed launches while 1 represents successful launches. We can see that 73.1% of launches done at CCAFS LC-40 are failed launches.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3458" y="1356852"/>
            <a:ext cx="11808542" cy="5407742"/>
          </a:xfrm>
          <a:prstGeom prst="rect">
            <a:avLst/>
          </a:prstGeom>
        </p:spPr>
        <p:txBody>
          <a:bodyPr>
            <a:normAutofit fontScale="77500" lnSpcReduction="20000"/>
          </a:bodyPr>
          <a:lstStyle/>
          <a:p>
            <a:pPr algn="l"/>
            <a:r>
              <a:rPr lang="en-US" sz="1600" b="0" i="0" u="sng" dirty="0">
                <a:solidFill>
                  <a:srgbClr val="1F2328"/>
                </a:solidFill>
                <a:effectLst/>
                <a:latin typeface="-apple-system"/>
                <a:hlinkClick r:id="rId3"/>
              </a:rPr>
              <a:t>8_Machine Learning </a:t>
            </a:r>
            <a:r>
              <a:rPr lang="en-US" sz="1600" b="0" i="0" u="sng" dirty="0" err="1">
                <a:solidFill>
                  <a:srgbClr val="1F2328"/>
                </a:solidFill>
                <a:effectLst/>
                <a:latin typeface="-apple-system"/>
                <a:hlinkClick r:id="rId3"/>
              </a:rPr>
              <a:t>Prediction.ipynb</a:t>
            </a:r>
            <a:endParaRPr lang="en-US" sz="1600" b="0" i="0" dirty="0">
              <a:solidFill>
                <a:srgbClr val="1F2328"/>
              </a:solidFill>
              <a:effectLst/>
              <a:latin typeface="-apple-system"/>
            </a:endParaRPr>
          </a:p>
          <a:p>
            <a:pPr algn="l"/>
            <a:r>
              <a:rPr lang="en-US" sz="1600" b="0" i="0" dirty="0">
                <a:solidFill>
                  <a:srgbClr val="1F2328"/>
                </a:solidFill>
                <a:effectLst/>
                <a:latin typeface="-apple-system"/>
              </a:rPr>
              <a:t>Libraries or modules used: pandas, </a:t>
            </a:r>
            <a:r>
              <a:rPr lang="en-US" sz="1600" b="0" i="0" dirty="0" err="1">
                <a:solidFill>
                  <a:srgbClr val="1F2328"/>
                </a:solidFill>
                <a:effectLst/>
                <a:latin typeface="-apple-system"/>
              </a:rPr>
              <a:t>numpy</a:t>
            </a:r>
            <a:r>
              <a:rPr lang="en-US" sz="1600" b="0" i="0" dirty="0">
                <a:solidFill>
                  <a:srgbClr val="1F2328"/>
                </a:solidFill>
                <a:effectLst/>
                <a:latin typeface="-apple-system"/>
              </a:rPr>
              <a:t>, </a:t>
            </a:r>
            <a:r>
              <a:rPr lang="en-US" sz="1600" b="0" i="0" dirty="0" err="1">
                <a:solidFill>
                  <a:srgbClr val="1F2328"/>
                </a:solidFill>
                <a:effectLst/>
                <a:latin typeface="-apple-system"/>
              </a:rPr>
              <a:t>matplotlib.pyplot</a:t>
            </a:r>
            <a:r>
              <a:rPr lang="en-US" sz="1600" b="0" i="0" dirty="0">
                <a:solidFill>
                  <a:srgbClr val="1F2328"/>
                </a:solidFill>
                <a:effectLst/>
                <a:latin typeface="-apple-system"/>
              </a:rPr>
              <a:t>, seaborn, </a:t>
            </a:r>
            <a:r>
              <a:rPr lang="en-US" sz="1600" b="0" i="0" dirty="0" err="1">
                <a:solidFill>
                  <a:srgbClr val="1F2328"/>
                </a:solidFill>
                <a:effectLst/>
                <a:latin typeface="-apple-system"/>
              </a:rPr>
              <a:t>sklearn</a:t>
            </a:r>
            <a:endParaRPr lang="en-US" sz="1600" b="0" i="0" dirty="0">
              <a:solidFill>
                <a:srgbClr val="1F2328"/>
              </a:solidFill>
              <a:effectLst/>
              <a:latin typeface="-apple-system"/>
            </a:endParaRPr>
          </a:p>
          <a:p>
            <a:pPr algn="l"/>
            <a:r>
              <a:rPr lang="en-US" sz="1600" b="0" i="0" dirty="0">
                <a:solidFill>
                  <a:srgbClr val="1F2328"/>
                </a:solidFill>
                <a:effectLst/>
                <a:latin typeface="-apple-system"/>
              </a:rPr>
              <a:t>Functions from the Scikit-learn library are used to create our machine learning models. The machine learning prediction phase include the following steps:</a:t>
            </a:r>
          </a:p>
          <a:p>
            <a:pPr algn="l">
              <a:buFont typeface="+mj-lt"/>
              <a:buAutoNum type="arabicPeriod"/>
            </a:pPr>
            <a:r>
              <a:rPr lang="en-US" sz="1600" b="0" i="0" dirty="0">
                <a:solidFill>
                  <a:srgbClr val="1F2328"/>
                </a:solidFill>
                <a:effectLst/>
                <a:latin typeface="-apple-system"/>
              </a:rPr>
              <a:t>Standardizing the data using the </a:t>
            </a:r>
            <a:r>
              <a:rPr lang="en-US" sz="1600" b="0" i="0" dirty="0" err="1">
                <a:solidFill>
                  <a:srgbClr val="1F2328"/>
                </a:solidFill>
                <a:effectLst/>
                <a:latin typeface="-apple-system"/>
              </a:rPr>
              <a:t>preprocessing.StandardScaler</a:t>
            </a:r>
            <a:r>
              <a:rPr lang="en-US" sz="1600" b="0" i="0" dirty="0">
                <a:solidFill>
                  <a:srgbClr val="1F2328"/>
                </a:solidFill>
                <a:effectLst/>
                <a:latin typeface="-apple-system"/>
              </a:rPr>
              <a:t>() function from </a:t>
            </a:r>
            <a:r>
              <a:rPr lang="en-US" sz="1600" b="0" i="0" dirty="0" err="1">
                <a:solidFill>
                  <a:srgbClr val="1F2328"/>
                </a:solidFill>
                <a:effectLst/>
                <a:latin typeface="-apple-system"/>
              </a:rPr>
              <a:t>sklearn</a:t>
            </a:r>
            <a:endParaRPr lang="en-US" sz="1600" b="0" i="0" dirty="0">
              <a:solidFill>
                <a:srgbClr val="1F2328"/>
              </a:solidFill>
              <a:effectLst/>
              <a:latin typeface="-apple-system"/>
            </a:endParaRPr>
          </a:p>
          <a:p>
            <a:pPr algn="l">
              <a:buFont typeface="+mj-lt"/>
              <a:buAutoNum type="arabicPeriod"/>
            </a:pPr>
            <a:r>
              <a:rPr lang="en-US" sz="1600" b="0" i="0" dirty="0">
                <a:solidFill>
                  <a:srgbClr val="1F2328"/>
                </a:solidFill>
                <a:effectLst/>
                <a:latin typeface="-apple-system"/>
              </a:rPr>
              <a:t>Splitting the data into training and test data using the </a:t>
            </a:r>
            <a:r>
              <a:rPr lang="en-US" sz="1600" b="0" i="0" dirty="0" err="1">
                <a:solidFill>
                  <a:srgbClr val="1F2328"/>
                </a:solidFill>
                <a:effectLst/>
                <a:latin typeface="-apple-system"/>
              </a:rPr>
              <a:t>train_test_split</a:t>
            </a:r>
            <a:r>
              <a:rPr lang="en-US" sz="1600" b="0" i="0" dirty="0">
                <a:solidFill>
                  <a:srgbClr val="1F2328"/>
                </a:solidFill>
                <a:effectLst/>
                <a:latin typeface="-apple-system"/>
              </a:rPr>
              <a:t> function from </a:t>
            </a:r>
            <a:r>
              <a:rPr lang="en-US" sz="1600" b="0" i="0" dirty="0" err="1">
                <a:solidFill>
                  <a:srgbClr val="1F2328"/>
                </a:solidFill>
                <a:effectLst/>
                <a:latin typeface="-apple-system"/>
              </a:rPr>
              <a:t>sklearn.model_selection</a:t>
            </a:r>
            <a:endParaRPr lang="en-US" sz="1600" b="0" i="0" dirty="0">
              <a:solidFill>
                <a:srgbClr val="1F2328"/>
              </a:solidFill>
              <a:effectLst/>
              <a:latin typeface="-apple-system"/>
            </a:endParaRPr>
          </a:p>
          <a:p>
            <a:pPr algn="l">
              <a:buFont typeface="+mj-lt"/>
              <a:buAutoNum type="arabicPeriod"/>
            </a:pPr>
            <a:r>
              <a:rPr lang="en-US" sz="1600" b="0" i="0" dirty="0">
                <a:solidFill>
                  <a:srgbClr val="1F2328"/>
                </a:solidFill>
                <a:effectLst/>
                <a:latin typeface="-apple-system"/>
              </a:rPr>
              <a:t>Creating machine learning models, which include:</a:t>
            </a:r>
          </a:p>
          <a:p>
            <a:pPr algn="l">
              <a:buFont typeface="Arial" panose="020B0604020202020204" pitchFamily="34" charset="0"/>
              <a:buChar char="•"/>
            </a:pPr>
            <a:r>
              <a:rPr lang="en-US" sz="1600" b="0" i="0" dirty="0">
                <a:solidFill>
                  <a:srgbClr val="1F2328"/>
                </a:solidFill>
                <a:effectLst/>
                <a:latin typeface="-apple-system"/>
              </a:rPr>
              <a:t>Logistic regression using </a:t>
            </a:r>
            <a:r>
              <a:rPr lang="en-US" sz="1600" b="0" i="0" dirty="0" err="1">
                <a:solidFill>
                  <a:srgbClr val="1F2328"/>
                </a:solidFill>
                <a:effectLst/>
                <a:latin typeface="-apple-system"/>
              </a:rPr>
              <a:t>LogisticRegression</a:t>
            </a:r>
            <a:r>
              <a:rPr lang="en-US" sz="1600" b="0" i="0" dirty="0">
                <a:solidFill>
                  <a:srgbClr val="1F2328"/>
                </a:solidFill>
                <a:effectLst/>
                <a:latin typeface="-apple-system"/>
              </a:rPr>
              <a:t> from </a:t>
            </a:r>
            <a:r>
              <a:rPr lang="en-US" sz="1600" b="0" i="0" dirty="0" err="1">
                <a:solidFill>
                  <a:srgbClr val="1F2328"/>
                </a:solidFill>
                <a:effectLst/>
                <a:latin typeface="-apple-system"/>
              </a:rPr>
              <a:t>sklearn.linear_model</a:t>
            </a:r>
            <a:endParaRPr lang="en-US" sz="1600" b="0" i="0" dirty="0">
              <a:solidFill>
                <a:srgbClr val="1F2328"/>
              </a:solidFill>
              <a:effectLst/>
              <a:latin typeface="-apple-system"/>
            </a:endParaRPr>
          </a:p>
          <a:p>
            <a:pPr algn="l">
              <a:buFont typeface="Arial" panose="020B0604020202020204" pitchFamily="34" charset="0"/>
              <a:buChar char="•"/>
            </a:pPr>
            <a:r>
              <a:rPr lang="en-US" sz="1600" b="0" i="0" dirty="0">
                <a:solidFill>
                  <a:srgbClr val="1F2328"/>
                </a:solidFill>
                <a:effectLst/>
                <a:latin typeface="-apple-system"/>
              </a:rPr>
              <a:t>Support vector machine (SVM) using SVC from </a:t>
            </a:r>
            <a:r>
              <a:rPr lang="en-US" sz="1600" b="0" i="0" dirty="0" err="1">
                <a:solidFill>
                  <a:srgbClr val="1F2328"/>
                </a:solidFill>
                <a:effectLst/>
                <a:latin typeface="-apple-system"/>
              </a:rPr>
              <a:t>sklearn.svm</a:t>
            </a:r>
            <a:endParaRPr lang="en-US" sz="1600" b="0" i="0" dirty="0">
              <a:solidFill>
                <a:srgbClr val="1F2328"/>
              </a:solidFill>
              <a:effectLst/>
              <a:latin typeface="-apple-system"/>
            </a:endParaRPr>
          </a:p>
          <a:p>
            <a:pPr algn="l">
              <a:buFont typeface="Arial" panose="020B0604020202020204" pitchFamily="34" charset="0"/>
              <a:buChar char="•"/>
            </a:pPr>
            <a:r>
              <a:rPr lang="en-US" sz="1600" b="0" i="0" dirty="0">
                <a:solidFill>
                  <a:srgbClr val="1F2328"/>
                </a:solidFill>
                <a:effectLst/>
                <a:latin typeface="-apple-system"/>
              </a:rPr>
              <a:t>Decision tree using </a:t>
            </a:r>
            <a:r>
              <a:rPr lang="en-US" sz="1600" b="0" i="0" dirty="0" err="1">
                <a:solidFill>
                  <a:srgbClr val="1F2328"/>
                </a:solidFill>
                <a:effectLst/>
                <a:latin typeface="-apple-system"/>
              </a:rPr>
              <a:t>DecisionTreeClassifier</a:t>
            </a:r>
            <a:r>
              <a:rPr lang="en-US" sz="1600" b="0" i="0" dirty="0">
                <a:solidFill>
                  <a:srgbClr val="1F2328"/>
                </a:solidFill>
                <a:effectLst/>
                <a:latin typeface="-apple-system"/>
              </a:rPr>
              <a:t> from </a:t>
            </a:r>
            <a:r>
              <a:rPr lang="en-US" sz="1600" b="0" i="0" dirty="0" err="1">
                <a:solidFill>
                  <a:srgbClr val="1F2328"/>
                </a:solidFill>
                <a:effectLst/>
                <a:latin typeface="-apple-system"/>
              </a:rPr>
              <a:t>sklearn.tree</a:t>
            </a:r>
            <a:endParaRPr lang="en-US" sz="1600" b="0" i="0" dirty="0">
              <a:solidFill>
                <a:srgbClr val="1F2328"/>
              </a:solidFill>
              <a:effectLst/>
              <a:latin typeface="-apple-system"/>
            </a:endParaRPr>
          </a:p>
          <a:p>
            <a:pPr algn="l">
              <a:buFont typeface="Arial" panose="020B0604020202020204" pitchFamily="34" charset="0"/>
              <a:buChar char="•"/>
            </a:pPr>
            <a:r>
              <a:rPr lang="en-US" sz="1600" b="0" i="0" dirty="0">
                <a:solidFill>
                  <a:srgbClr val="1F2328"/>
                </a:solidFill>
                <a:effectLst/>
                <a:latin typeface="-apple-system"/>
              </a:rPr>
              <a:t>K nearest neighbors (KNN) using </a:t>
            </a:r>
            <a:r>
              <a:rPr lang="en-US" sz="1600" b="0" i="0" dirty="0" err="1">
                <a:solidFill>
                  <a:srgbClr val="1F2328"/>
                </a:solidFill>
                <a:effectLst/>
                <a:latin typeface="-apple-system"/>
              </a:rPr>
              <a:t>KNeighborsClassifier</a:t>
            </a:r>
            <a:r>
              <a:rPr lang="en-US" sz="1600" b="0" i="0" dirty="0">
                <a:solidFill>
                  <a:srgbClr val="1F2328"/>
                </a:solidFill>
                <a:effectLst/>
                <a:latin typeface="-apple-system"/>
              </a:rPr>
              <a:t> from </a:t>
            </a:r>
            <a:r>
              <a:rPr lang="en-US" sz="1600" b="0" i="0" dirty="0" err="1">
                <a:solidFill>
                  <a:srgbClr val="1F2328"/>
                </a:solidFill>
                <a:effectLst/>
                <a:latin typeface="-apple-system"/>
              </a:rPr>
              <a:t>sklearn.neighbors</a:t>
            </a:r>
            <a:endParaRPr lang="en-US" sz="1600" b="0" i="0" dirty="0">
              <a:solidFill>
                <a:srgbClr val="1F2328"/>
              </a:solidFill>
              <a:effectLst/>
              <a:latin typeface="-apple-system"/>
            </a:endParaRPr>
          </a:p>
          <a:p>
            <a:pPr algn="l">
              <a:buFont typeface="+mj-lt"/>
              <a:buAutoNum type="arabicPeriod" startAt="4"/>
            </a:pPr>
            <a:r>
              <a:rPr lang="en-US" sz="1600" b="0" i="0" dirty="0">
                <a:solidFill>
                  <a:srgbClr val="1F2328"/>
                </a:solidFill>
                <a:effectLst/>
                <a:latin typeface="-apple-system"/>
              </a:rPr>
              <a:t>Fit the models on the training set</a:t>
            </a:r>
          </a:p>
          <a:p>
            <a:pPr algn="l">
              <a:buFont typeface="+mj-lt"/>
              <a:buAutoNum type="arabicPeriod" startAt="4"/>
            </a:pPr>
            <a:r>
              <a:rPr lang="en-US" sz="1600" b="0" i="0" dirty="0">
                <a:solidFill>
                  <a:srgbClr val="1F2328"/>
                </a:solidFill>
                <a:effectLst/>
                <a:latin typeface="-apple-system"/>
              </a:rPr>
              <a:t>Find the best combination of hyperparameters for each model </a:t>
            </a:r>
            <a:r>
              <a:rPr lang="en-US" sz="1500" b="0" i="0" dirty="0">
                <a:solidFill>
                  <a:srgbClr val="1F2328"/>
                </a:solidFill>
                <a:effectLst/>
                <a:latin typeface="-apple-system"/>
              </a:rPr>
              <a:t>using</a:t>
            </a:r>
            <a:r>
              <a:rPr lang="en-US" sz="1600" b="0" i="0" dirty="0">
                <a:solidFill>
                  <a:srgbClr val="1F2328"/>
                </a:solidFill>
                <a:effectLst/>
                <a:latin typeface="-apple-system"/>
              </a:rPr>
              <a:t> </a:t>
            </a:r>
            <a:r>
              <a:rPr lang="en-US" sz="1600" b="0" i="0" dirty="0" err="1">
                <a:solidFill>
                  <a:srgbClr val="1F2328"/>
                </a:solidFill>
                <a:effectLst/>
                <a:latin typeface="-apple-system"/>
              </a:rPr>
              <a:t>GridSearchCV</a:t>
            </a:r>
            <a:r>
              <a:rPr lang="en-US" sz="1600" b="0" i="0" dirty="0">
                <a:solidFill>
                  <a:srgbClr val="1F2328"/>
                </a:solidFill>
                <a:effectLst/>
                <a:latin typeface="-apple-system"/>
              </a:rPr>
              <a:t> from </a:t>
            </a:r>
            <a:r>
              <a:rPr lang="en-US" sz="1600" b="0" i="0" dirty="0" err="1">
                <a:solidFill>
                  <a:srgbClr val="1F2328"/>
                </a:solidFill>
                <a:effectLst/>
                <a:latin typeface="-apple-system"/>
              </a:rPr>
              <a:t>sklearn.model_selection</a:t>
            </a:r>
            <a:endParaRPr lang="en-US" sz="1600" b="0" i="0" dirty="0">
              <a:solidFill>
                <a:srgbClr val="1F2328"/>
              </a:solidFill>
              <a:effectLst/>
              <a:latin typeface="-apple-system"/>
            </a:endParaRPr>
          </a:p>
          <a:p>
            <a:pPr algn="l">
              <a:buFont typeface="+mj-lt"/>
              <a:buAutoNum type="arabicPeriod" startAt="4"/>
            </a:pPr>
            <a:r>
              <a:rPr lang="en-US" sz="1600" b="0" i="0" dirty="0">
                <a:solidFill>
                  <a:srgbClr val="1F2328"/>
                </a:solidFill>
                <a:effectLst/>
                <a:latin typeface="-apple-system"/>
              </a:rPr>
              <a:t>Evaluate the models based on their accuracy scores and confusion matrix using the score() function and </a:t>
            </a:r>
            <a:r>
              <a:rPr lang="en-US" sz="1600" b="0" i="0" dirty="0" err="1">
                <a:solidFill>
                  <a:srgbClr val="1F2328"/>
                </a:solidFill>
                <a:effectLst/>
                <a:latin typeface="-apple-system"/>
              </a:rPr>
              <a:t>confusion_matrix</a:t>
            </a:r>
            <a:r>
              <a:rPr lang="en-US" sz="1600" b="0" i="0" dirty="0">
                <a:solidFill>
                  <a:srgbClr val="1F2328"/>
                </a:solidFill>
                <a:effectLst/>
                <a:latin typeface="-apple-system"/>
              </a:rPr>
              <a:t> from </a:t>
            </a:r>
            <a:r>
              <a:rPr lang="en-US" sz="1600" b="0" i="0" dirty="0" err="1">
                <a:solidFill>
                  <a:srgbClr val="1F2328"/>
                </a:solidFill>
                <a:effectLst/>
                <a:latin typeface="-apple-system"/>
              </a:rPr>
              <a:t>sklearn.metrics</a:t>
            </a:r>
            <a:endParaRPr lang="en-US" sz="1600" b="0" i="0" dirty="0">
              <a:solidFill>
                <a:srgbClr val="1F2328"/>
              </a:solidFill>
              <a:effectLst/>
              <a:latin typeface="-apple-system"/>
            </a:endParaRPr>
          </a:p>
          <a:p>
            <a:pPr algn="l"/>
            <a:r>
              <a:rPr lang="en-US" sz="1600" b="0" i="0" dirty="0">
                <a:solidFill>
                  <a:srgbClr val="1F2328"/>
                </a:solidFill>
                <a:effectLst/>
                <a:latin typeface="-apple-system"/>
              </a:rPr>
              <a:t>Putting the results of all 4 models side by side, we can see that they all share the same accuracy score and confusion matrix when tested on the test set. Therefore, their </a:t>
            </a:r>
            <a:r>
              <a:rPr lang="en-US" sz="1600" b="0" i="0" dirty="0" err="1">
                <a:solidFill>
                  <a:srgbClr val="1F2328"/>
                </a:solidFill>
                <a:effectLst/>
                <a:latin typeface="-apple-system"/>
              </a:rPr>
              <a:t>GridSearchCV</a:t>
            </a:r>
            <a:r>
              <a:rPr lang="en-US" sz="1600" b="0" i="0" dirty="0">
                <a:solidFill>
                  <a:srgbClr val="1F2328"/>
                </a:solidFill>
                <a:effectLst/>
                <a:latin typeface="-apple-system"/>
              </a:rPr>
              <a:t> best scores are used to rank them instead. Based on the </a:t>
            </a:r>
            <a:r>
              <a:rPr lang="en-US" sz="1600" b="0" i="0" dirty="0" err="1">
                <a:solidFill>
                  <a:srgbClr val="1F2328"/>
                </a:solidFill>
                <a:effectLst/>
                <a:latin typeface="-apple-system"/>
              </a:rPr>
              <a:t>GridSearchCV</a:t>
            </a:r>
            <a:r>
              <a:rPr lang="en-US" sz="1600" b="0" i="0" dirty="0">
                <a:solidFill>
                  <a:srgbClr val="1F2328"/>
                </a:solidFill>
                <a:effectLst/>
                <a:latin typeface="-apple-system"/>
              </a:rPr>
              <a:t> best scores, the models are ranked in the following order with the first being the best and the last one being the worst:</a:t>
            </a:r>
          </a:p>
          <a:p>
            <a:pPr algn="l">
              <a:buFont typeface="Arial" panose="020B0604020202020204" pitchFamily="34" charset="0"/>
              <a:buChar char="•"/>
            </a:pPr>
            <a:r>
              <a:rPr lang="en-US" sz="1600" b="0" i="0" dirty="0">
                <a:solidFill>
                  <a:srgbClr val="1F2328"/>
                </a:solidFill>
                <a:effectLst/>
                <a:latin typeface="-apple-system"/>
              </a:rPr>
              <a:t>Decision tree (</a:t>
            </a:r>
            <a:r>
              <a:rPr lang="en-US" sz="1600" b="0" i="0" dirty="0" err="1">
                <a:solidFill>
                  <a:srgbClr val="1F2328"/>
                </a:solidFill>
                <a:effectLst/>
                <a:latin typeface="-apple-system"/>
              </a:rPr>
              <a:t>GridSearchCV</a:t>
            </a:r>
            <a:r>
              <a:rPr lang="en-US" sz="1600" b="0" i="0" dirty="0">
                <a:solidFill>
                  <a:srgbClr val="1F2328"/>
                </a:solidFill>
                <a:effectLst/>
                <a:latin typeface="-apple-system"/>
              </a:rPr>
              <a:t> best score: 0.8892857142857142)</a:t>
            </a:r>
          </a:p>
          <a:p>
            <a:pPr algn="l">
              <a:buFont typeface="Arial" panose="020B0604020202020204" pitchFamily="34" charset="0"/>
              <a:buChar char="•"/>
            </a:pPr>
            <a:r>
              <a:rPr lang="en-US" sz="1600" b="0" i="0" dirty="0">
                <a:solidFill>
                  <a:srgbClr val="1F2328"/>
                </a:solidFill>
                <a:effectLst/>
                <a:latin typeface="-apple-system"/>
              </a:rPr>
              <a:t>K nearest neighbors, KNN (</a:t>
            </a:r>
            <a:r>
              <a:rPr lang="en-US" sz="1600" b="0" i="0" dirty="0" err="1">
                <a:solidFill>
                  <a:srgbClr val="1F2328"/>
                </a:solidFill>
                <a:effectLst/>
                <a:latin typeface="-apple-system"/>
              </a:rPr>
              <a:t>GridSearchCV</a:t>
            </a:r>
            <a:r>
              <a:rPr lang="en-US" sz="1600" b="0" i="0" dirty="0">
                <a:solidFill>
                  <a:srgbClr val="1F2328"/>
                </a:solidFill>
                <a:effectLst/>
                <a:latin typeface="-apple-system"/>
              </a:rPr>
              <a:t> best score: 0.8482142857142858)</a:t>
            </a:r>
          </a:p>
          <a:p>
            <a:pPr algn="l">
              <a:buFont typeface="Arial" panose="020B0604020202020204" pitchFamily="34" charset="0"/>
              <a:buChar char="•"/>
            </a:pPr>
            <a:r>
              <a:rPr lang="en-US" sz="1600" b="0" i="0" dirty="0">
                <a:solidFill>
                  <a:srgbClr val="1F2328"/>
                </a:solidFill>
                <a:effectLst/>
                <a:latin typeface="-apple-system"/>
              </a:rPr>
              <a:t>Support vector machine, SVM (</a:t>
            </a:r>
            <a:r>
              <a:rPr lang="en-US" sz="1600" b="0" i="0" dirty="0" err="1">
                <a:solidFill>
                  <a:srgbClr val="1F2328"/>
                </a:solidFill>
                <a:effectLst/>
                <a:latin typeface="-apple-system"/>
              </a:rPr>
              <a:t>GridSearchCV</a:t>
            </a:r>
            <a:r>
              <a:rPr lang="en-US" sz="1600" b="0" i="0" dirty="0">
                <a:solidFill>
                  <a:srgbClr val="1F2328"/>
                </a:solidFill>
                <a:effectLst/>
                <a:latin typeface="-apple-system"/>
              </a:rPr>
              <a:t> best score: 0.8482142857142856)</a:t>
            </a:r>
          </a:p>
          <a:p>
            <a:pPr algn="l">
              <a:buFont typeface="Arial" panose="020B0604020202020204" pitchFamily="34" charset="0"/>
              <a:buChar char="•"/>
            </a:pPr>
            <a:r>
              <a:rPr lang="en-US" sz="1600" b="0" i="0" dirty="0">
                <a:solidFill>
                  <a:srgbClr val="1F2328"/>
                </a:solidFill>
                <a:effectLst/>
                <a:latin typeface="-apple-system"/>
              </a:rPr>
              <a:t>Logistic regression (</a:t>
            </a:r>
            <a:r>
              <a:rPr lang="en-US" sz="1600" b="0" i="0" dirty="0" err="1">
                <a:solidFill>
                  <a:srgbClr val="1F2328"/>
                </a:solidFill>
                <a:effectLst/>
                <a:latin typeface="-apple-system"/>
              </a:rPr>
              <a:t>GridSearchCV</a:t>
            </a:r>
            <a:r>
              <a:rPr lang="en-US" sz="1600" b="0" i="0" dirty="0">
                <a:solidFill>
                  <a:srgbClr val="1F2328"/>
                </a:solidFill>
                <a:effectLst/>
                <a:latin typeface="-apple-system"/>
              </a:rPr>
              <a:t> best score: 0.8464285714285713)</a:t>
            </a:r>
          </a:p>
          <a:p>
            <a:br>
              <a:rPr lang="en-US" sz="1600" dirty="0"/>
            </a:br>
            <a:r>
              <a:rPr lang="en-US" sz="1600" b="0" i="0" dirty="0">
                <a:solidFill>
                  <a:srgbClr val="1F2328"/>
                </a:solidFill>
                <a:effectLst/>
                <a:latin typeface="-apple-system"/>
              </a:rPr>
              <a:t>The picture below shows the confusion matrix when the Decision Tree model is tested on the test data.</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933932" cy="4895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1600" b="0" i="0" dirty="0">
                <a:solidFill>
                  <a:srgbClr val="1F2328"/>
                </a:solidFill>
                <a:effectLst/>
                <a:latin typeface="-apple-system"/>
              </a:rPr>
              <a:t>From the data visualization section, we can see that some features may have correlation with the mission outcome in several ways. For example, with heavy payloads the successful landing or positive landing rate are more for orbit types Polar, LEO and ISS. However, for GTO, we cannot distinguish this well as both positive landing rate and negative landing(unsuccessful mission) are both there here.</a:t>
            </a:r>
          </a:p>
          <a:p>
            <a:pPr algn="l"/>
            <a:r>
              <a:rPr lang="en-US" sz="1600" b="0" i="0" dirty="0">
                <a:solidFill>
                  <a:srgbClr val="1F2328"/>
                </a:solidFill>
                <a:effectLst/>
                <a:latin typeface="-apple-system"/>
              </a:rPr>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4892405"/>
            <a:ext cx="10441858" cy="178095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5BA9402-336D-24BF-1871-6FF67E735AEB}"/>
              </a:ext>
            </a:extLst>
          </p:cNvPr>
          <p:cNvPicPr>
            <a:picLocks noChangeAspect="1"/>
          </p:cNvPicPr>
          <p:nvPr/>
        </p:nvPicPr>
        <p:blipFill>
          <a:blip r:embed="rId3"/>
          <a:stretch>
            <a:fillRect/>
          </a:stretch>
        </p:blipFill>
        <p:spPr>
          <a:xfrm>
            <a:off x="262859" y="1461600"/>
            <a:ext cx="9286875" cy="329641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4555" y="5881345"/>
            <a:ext cx="11002889" cy="649922"/>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appears to fall mostly between 0-7000 kg. Difference launch sites also seem to use different payload mass.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C69A63A-54F9-5F11-25EE-84E06A693DBA}"/>
              </a:ext>
            </a:extLst>
          </p:cNvPr>
          <p:cNvPicPr>
            <a:picLocks noChangeAspect="1"/>
          </p:cNvPicPr>
          <p:nvPr/>
        </p:nvPicPr>
        <p:blipFill>
          <a:blip r:embed="rId3"/>
          <a:stretch>
            <a:fillRect/>
          </a:stretch>
        </p:blipFill>
        <p:spPr>
          <a:xfrm>
            <a:off x="1518506" y="1428327"/>
            <a:ext cx="8249750" cy="400134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2224" y="4481194"/>
            <a:ext cx="11869614" cy="2162887"/>
          </a:xfrm>
          <a:prstGeom prst="rect">
            <a:avLst/>
          </a:prstGeom>
        </p:spPr>
        <p:txBody>
          <a:bodyPr>
            <a:noAutofit/>
          </a:bodyPr>
          <a:lstStyle/>
          <a:p>
            <a:pPr algn="l"/>
            <a:endParaRPr lang="en-US" sz="1600" b="0" i="0" u="none" strike="noStrike" baseline="0" dirty="0">
              <a:latin typeface="Calibri" panose="020F0502020204030204" pitchFamily="34" charset="0"/>
            </a:endParaRPr>
          </a:p>
          <a:p>
            <a:r>
              <a:rPr lang="en-US" sz="1600" b="0" i="0" u="none" strike="noStrike" baseline="0" dirty="0">
                <a:latin typeface="Calibri" panose="020F0502020204030204" pitchFamily="34" charset="0"/>
              </a:rPr>
              <a:t>ES-L1(1),GEO(1), HEO(1)have100% success rate(sample sizes in parenthesis)</a:t>
            </a:r>
          </a:p>
          <a:p>
            <a:r>
              <a:rPr lang="en-US" sz="1600" b="0" i="0" u="none" strike="noStrike" baseline="0" dirty="0">
                <a:latin typeface="Calibri" panose="020F0502020204030204" pitchFamily="34" charset="0"/>
              </a:rPr>
              <a:t> SSO(5)has 100% success rate</a:t>
            </a:r>
          </a:p>
          <a:p>
            <a:r>
              <a:rPr lang="en-US" sz="1600" b="0" i="0" u="none" strike="noStrike" baseline="0" dirty="0">
                <a:latin typeface="Calibri" panose="020F0502020204030204" pitchFamily="34" charset="0"/>
              </a:rPr>
              <a:t>VLEO(14) has decent success rate and attempts</a:t>
            </a:r>
          </a:p>
          <a:p>
            <a:r>
              <a:rPr lang="en-US" sz="1600" b="0" i="0" u="none" strike="noStrike" baseline="0" dirty="0">
                <a:latin typeface="Calibri" panose="020F0502020204030204" pitchFamily="34" charset="0"/>
              </a:rPr>
              <a:t>SO(1) has 0% success rate</a:t>
            </a:r>
          </a:p>
          <a:p>
            <a:r>
              <a:rPr lang="en-US" sz="1600" b="0" i="0" u="none" strike="noStrike" baseline="0" dirty="0">
                <a:latin typeface="Calibri" panose="020F0502020204030204" pitchFamily="34" charset="0"/>
              </a:rPr>
              <a:t>GTO(27) has around 50% success rate but largest sample</a:t>
            </a:r>
            <a:endParaRPr lang="en-US" sz="1600"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A16A97B-B3B6-C60A-C413-143194A0FA1D}"/>
              </a:ext>
            </a:extLst>
          </p:cNvPr>
          <p:cNvPicPr>
            <a:picLocks noChangeAspect="1"/>
          </p:cNvPicPr>
          <p:nvPr/>
        </p:nvPicPr>
        <p:blipFill>
          <a:blip r:embed="rId3"/>
          <a:stretch>
            <a:fillRect/>
          </a:stretch>
        </p:blipFill>
        <p:spPr>
          <a:xfrm>
            <a:off x="3590750" y="1419837"/>
            <a:ext cx="4591050" cy="27432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6937" y="5419288"/>
            <a:ext cx="11301747" cy="1292566"/>
          </a:xfrm>
          <a:prstGeom prst="rect">
            <a:avLst/>
          </a:prstGeom>
        </p:spPr>
        <p:txBody>
          <a:bodyPr>
            <a:normAutofit fontScale="62500" lnSpcReduction="20000"/>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latin typeface="Calibri" panose="020F0502020204030204" pitchFamily="34" charset="0"/>
              </a:rPr>
              <a:t>Launch Orbit preferences changed over Flight Number.</a:t>
            </a:r>
          </a:p>
          <a:p>
            <a:r>
              <a:rPr lang="en-US" sz="1800" b="0" i="0" u="none" strike="noStrike" baseline="0" dirty="0">
                <a:latin typeface="Calibri" panose="020F0502020204030204" pitchFamily="34" charset="0"/>
              </a:rPr>
              <a:t>Launch Outcome seems to correlate with this preference.</a:t>
            </a:r>
          </a:p>
          <a:p>
            <a:r>
              <a:rPr lang="en-US" sz="1800" b="0" i="0" u="none" strike="noStrike" baseline="0" dirty="0">
                <a:latin typeface="Calibri" panose="020F0502020204030204" pitchFamily="34" charset="0"/>
              </a:rPr>
              <a:t>SpaceX started with LEO orbits which saw moderate success LEO and returned to VLEO in recent launches</a:t>
            </a:r>
          </a:p>
          <a:p>
            <a:r>
              <a:rPr lang="en-US" sz="1800" b="0" i="0" u="none" strike="noStrike" baseline="0" dirty="0">
                <a:latin typeface="Calibri" panose="020F0502020204030204" pitchFamily="34" charset="0"/>
              </a:rPr>
              <a:t> SpaceX appears to perform better in lower orbits or Sun-synchronous orbits</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E77A9A1-2764-6ED1-5034-6AA055123F49}"/>
              </a:ext>
            </a:extLst>
          </p:cNvPr>
          <p:cNvPicPr>
            <a:picLocks noChangeAspect="1"/>
          </p:cNvPicPr>
          <p:nvPr/>
        </p:nvPicPr>
        <p:blipFill>
          <a:blip r:embed="rId3"/>
          <a:stretch>
            <a:fillRect/>
          </a:stretch>
        </p:blipFill>
        <p:spPr>
          <a:xfrm>
            <a:off x="1743075" y="1610685"/>
            <a:ext cx="8705850" cy="372471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9528" y="5154561"/>
            <a:ext cx="11072944" cy="1584581"/>
          </a:xfrm>
          <a:prstGeom prst="rect">
            <a:avLst/>
          </a:prstGeom>
        </p:spPr>
        <p:txBody>
          <a:bodyPr>
            <a:normAutofit/>
          </a:bodyPr>
          <a:lstStyle/>
          <a:p>
            <a:pPr algn="l"/>
            <a:endParaRPr lang="en-US" sz="1800" b="0" i="0" u="none" strike="noStrike" baseline="0" dirty="0">
              <a:latin typeface="Calibri" panose="020F0502020204030204" pitchFamily="34" charset="0"/>
            </a:endParaRPr>
          </a:p>
          <a:p>
            <a:r>
              <a:rPr lang="en-US" sz="1800" b="0" i="0" u="none" strike="noStrike" baseline="0" dirty="0">
                <a:latin typeface="Calibri" panose="020F0502020204030204" pitchFamily="34" charset="0"/>
              </a:rPr>
              <a:t>Payload mass seems to correlate with orbit</a:t>
            </a:r>
          </a:p>
          <a:p>
            <a:r>
              <a:rPr lang="en-US" sz="1800" b="0" i="0" u="none" strike="noStrike" baseline="0" dirty="0">
                <a:latin typeface="Calibri" panose="020F0502020204030204" pitchFamily="34" charset="0"/>
              </a:rPr>
              <a:t>LEO and SSO seem to have relatively low </a:t>
            </a:r>
            <a:r>
              <a:rPr lang="en-US" sz="1800" b="0" i="0" u="none" strike="noStrike" baseline="0" dirty="0" err="1">
                <a:latin typeface="Calibri" panose="020F0502020204030204" pitchFamily="34" charset="0"/>
              </a:rPr>
              <a:t>payloadmass</a:t>
            </a:r>
            <a:endParaRPr lang="en-US" sz="1800" b="0" i="0" u="none" strike="noStrike" baseline="0" dirty="0">
              <a:latin typeface="Calibri" panose="020F0502020204030204" pitchFamily="34" charset="0"/>
            </a:endParaRPr>
          </a:p>
          <a:p>
            <a:r>
              <a:rPr lang="en-US" sz="1800" b="0" i="0" u="none" strike="noStrike" baseline="0" dirty="0">
                <a:latin typeface="Calibri" panose="020F0502020204030204" pitchFamily="34" charset="0"/>
              </a:rPr>
              <a:t>The other most successful orbit VLEO only has </a:t>
            </a:r>
            <a:r>
              <a:rPr lang="en-US" sz="1800" b="0" i="0" u="none" strike="noStrike" baseline="0" dirty="0" err="1">
                <a:latin typeface="Calibri" panose="020F0502020204030204" pitchFamily="34" charset="0"/>
              </a:rPr>
              <a:t>payloadmass</a:t>
            </a:r>
            <a:r>
              <a:rPr lang="en-US" sz="1800" b="0" i="0" u="none" strike="noStrike" baseline="0" dirty="0">
                <a:latin typeface="Calibri" panose="020F0502020204030204" pitchFamily="34" charset="0"/>
              </a:rPr>
              <a:t> values in the higher end of the range</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5F4A560-C271-DBDC-FC89-BB1B1ACFBC5F}"/>
              </a:ext>
            </a:extLst>
          </p:cNvPr>
          <p:cNvPicPr>
            <a:picLocks noChangeAspect="1"/>
          </p:cNvPicPr>
          <p:nvPr/>
        </p:nvPicPr>
        <p:blipFill>
          <a:blip r:embed="rId3"/>
          <a:stretch>
            <a:fillRect/>
          </a:stretch>
        </p:blipFill>
        <p:spPr>
          <a:xfrm>
            <a:off x="1425678" y="1543446"/>
            <a:ext cx="8839200" cy="344151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279923"/>
            <a:ext cx="10687961" cy="1423218"/>
          </a:xfrm>
          <a:prstGeom prst="rect">
            <a:avLst/>
          </a:prstGeom>
        </p:spPr>
        <p:txBody>
          <a:bodyPr>
            <a:normAutofit/>
          </a:bodyPr>
          <a:lstStyle/>
          <a:p>
            <a:pPr algn="l"/>
            <a:endParaRPr lang="en-US" sz="1800" b="0" i="0" u="none" strike="noStrike" baseline="0" dirty="0">
              <a:latin typeface="Calibri" panose="020F0502020204030204" pitchFamily="34" charset="0"/>
            </a:endParaRPr>
          </a:p>
          <a:p>
            <a:r>
              <a:rPr lang="en-US" sz="1800" b="0" i="0" u="none" strike="noStrike" baseline="0" dirty="0">
                <a:latin typeface="Calibri" panose="020F0502020204030204" pitchFamily="34" charset="0"/>
              </a:rPr>
              <a:t>Success generally increases over time since 2013 with a slight dip in 2018</a:t>
            </a:r>
          </a:p>
          <a:p>
            <a:r>
              <a:rPr lang="en-US" sz="1800" b="0" i="0" u="none" strike="noStrike" baseline="0" dirty="0">
                <a:latin typeface="Calibri" panose="020F0502020204030204" pitchFamily="34" charset="0"/>
              </a:rPr>
              <a:t> Success in recent years at around 80%</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B5D94D4-D992-6FF7-CE2E-E3E5B859F2DB}"/>
              </a:ext>
            </a:extLst>
          </p:cNvPr>
          <p:cNvPicPr>
            <a:picLocks noChangeAspect="1"/>
          </p:cNvPicPr>
          <p:nvPr/>
        </p:nvPicPr>
        <p:blipFill>
          <a:blip r:embed="rId3"/>
          <a:stretch>
            <a:fillRect/>
          </a:stretch>
        </p:blipFill>
        <p:spPr>
          <a:xfrm>
            <a:off x="1833562" y="1474839"/>
            <a:ext cx="8524875" cy="37313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94031"/>
            <a:ext cx="9745589" cy="11829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4 unique launch sites were found from database using the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command Distinct.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63DA2EB-C2E0-8663-E205-463A5D995B99}"/>
              </a:ext>
            </a:extLst>
          </p:cNvPr>
          <p:cNvPicPr>
            <a:picLocks noChangeAspect="1"/>
          </p:cNvPicPr>
          <p:nvPr/>
        </p:nvPicPr>
        <p:blipFill>
          <a:blip r:embed="rId3"/>
          <a:stretch>
            <a:fillRect/>
          </a:stretch>
        </p:blipFill>
        <p:spPr>
          <a:xfrm>
            <a:off x="1385887" y="2314575"/>
            <a:ext cx="9420225" cy="22288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553564"/>
            <a:ext cx="9745589" cy="11285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five entries in database with Launch site name beginning with CCA.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771A108-502B-8E42-0069-4B52EC524FBC}"/>
              </a:ext>
            </a:extLst>
          </p:cNvPr>
          <p:cNvPicPr>
            <a:picLocks noChangeAspect="1"/>
          </p:cNvPicPr>
          <p:nvPr/>
        </p:nvPicPr>
        <p:blipFill>
          <a:blip r:embed="rId3"/>
          <a:stretch>
            <a:fillRect/>
          </a:stretch>
        </p:blipFill>
        <p:spPr>
          <a:xfrm>
            <a:off x="411089" y="1559708"/>
            <a:ext cx="10725150" cy="35169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32485"/>
            <a:ext cx="9745589" cy="12444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sums the total payload mass in kg where NASA was the customer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6AF0F59-ABA0-BCEA-2956-1FFC221C4053}"/>
              </a:ext>
            </a:extLst>
          </p:cNvPr>
          <p:cNvPicPr>
            <a:picLocks noChangeAspect="1"/>
          </p:cNvPicPr>
          <p:nvPr/>
        </p:nvPicPr>
        <p:blipFill>
          <a:blip r:embed="rId3"/>
          <a:stretch>
            <a:fillRect/>
          </a:stretch>
        </p:blipFill>
        <p:spPr>
          <a:xfrm>
            <a:off x="1423987" y="2252662"/>
            <a:ext cx="9344025" cy="23526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95091"/>
            <a:ext cx="9745589" cy="148187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average payload mass or launches which used booster version F9v1.1</a:t>
            </a:r>
          </a:p>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of F9 1.1 is on the lower end of our payload mass range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28ECEF6-BD0D-BCDC-B9AE-7A44D492CCD3}"/>
              </a:ext>
            </a:extLst>
          </p:cNvPr>
          <p:cNvPicPr>
            <a:picLocks noChangeAspect="1"/>
          </p:cNvPicPr>
          <p:nvPr/>
        </p:nvPicPr>
        <p:blipFill>
          <a:blip r:embed="rId3"/>
          <a:stretch>
            <a:fillRect/>
          </a:stretch>
        </p:blipFill>
        <p:spPr>
          <a:xfrm>
            <a:off x="1331986" y="1496200"/>
            <a:ext cx="9391650" cy="25336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8272" y="5522091"/>
            <a:ext cx="9745589" cy="10069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indicates that the first successful landing outcome happened on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3E2D840-EA52-0F31-2E52-F90088CCC3AE}"/>
              </a:ext>
            </a:extLst>
          </p:cNvPr>
          <p:cNvPicPr>
            <a:picLocks noChangeAspect="1"/>
          </p:cNvPicPr>
          <p:nvPr/>
        </p:nvPicPr>
        <p:blipFill>
          <a:blip r:embed="rId3"/>
          <a:stretch>
            <a:fillRect/>
          </a:stretch>
        </p:blipFill>
        <p:spPr>
          <a:xfrm>
            <a:off x="1433512" y="2371725"/>
            <a:ext cx="9324975" cy="21145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39053"/>
            <a:ext cx="9745589" cy="143790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returns the four booster versions that had successful drone ship landings and a payload mass between 4000 and 6000 no inclusively.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E3FA624-C3B6-0721-3455-E8DDF03A8939}"/>
              </a:ext>
            </a:extLst>
          </p:cNvPr>
          <p:cNvPicPr>
            <a:picLocks noChangeAspect="1"/>
          </p:cNvPicPr>
          <p:nvPr/>
        </p:nvPicPr>
        <p:blipFill>
          <a:blip r:embed="rId3"/>
          <a:stretch>
            <a:fillRect/>
          </a:stretch>
        </p:blipFill>
        <p:spPr>
          <a:xfrm>
            <a:off x="1141486" y="1351276"/>
            <a:ext cx="9772650" cy="30480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70008"/>
            <a:ext cx="10971429" cy="528799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1600" b="0" i="0" dirty="0">
                <a:solidFill>
                  <a:srgbClr val="1F2328"/>
                </a:solidFill>
                <a:effectLst/>
                <a:latin typeface="-apple-system"/>
              </a:rPr>
              <a:t>In this capstone project, we will predict if the SpaceX Falcon 9 first stage will land successfully using several machine learning classification algorithms. The main steps in this project include:</a:t>
            </a:r>
          </a:p>
          <a:p>
            <a:pPr algn="l">
              <a:buFont typeface="Arial" panose="020B0604020202020204" pitchFamily="34" charset="0"/>
              <a:buChar char="•"/>
            </a:pPr>
            <a:r>
              <a:rPr lang="en-US" sz="1600" b="0" i="0" dirty="0">
                <a:solidFill>
                  <a:srgbClr val="1F2328"/>
                </a:solidFill>
                <a:effectLst/>
                <a:latin typeface="-apple-system"/>
              </a:rPr>
              <a:t>Data collection, wrangling, and formatting</a:t>
            </a:r>
          </a:p>
          <a:p>
            <a:pPr algn="l">
              <a:buFont typeface="Arial" panose="020B0604020202020204" pitchFamily="34" charset="0"/>
              <a:buChar char="•"/>
            </a:pPr>
            <a:r>
              <a:rPr lang="en-US" sz="1600" b="0" i="0" dirty="0">
                <a:solidFill>
                  <a:srgbClr val="1F2328"/>
                </a:solidFill>
                <a:effectLst/>
                <a:latin typeface="-apple-system"/>
              </a:rPr>
              <a:t>Exploratory data analysis</a:t>
            </a:r>
          </a:p>
          <a:p>
            <a:pPr algn="l">
              <a:buFont typeface="Arial" panose="020B0604020202020204" pitchFamily="34" charset="0"/>
              <a:buChar char="•"/>
            </a:pPr>
            <a:r>
              <a:rPr lang="en-US" sz="1600" b="0" i="0" dirty="0">
                <a:solidFill>
                  <a:srgbClr val="1F2328"/>
                </a:solidFill>
                <a:effectLst/>
                <a:latin typeface="-apple-system"/>
              </a:rPr>
              <a:t>Interactive data visualization</a:t>
            </a:r>
          </a:p>
          <a:p>
            <a:pPr algn="l">
              <a:buFont typeface="Arial" panose="020B0604020202020204" pitchFamily="34" charset="0"/>
              <a:buChar char="•"/>
            </a:pPr>
            <a:r>
              <a:rPr lang="en-US" sz="1600" b="0" i="0" dirty="0">
                <a:solidFill>
                  <a:srgbClr val="1F2328"/>
                </a:solidFill>
                <a:effectLst/>
                <a:latin typeface="-apple-system"/>
              </a:rPr>
              <a:t>Machine learning prediction</a:t>
            </a:r>
          </a:p>
          <a:p>
            <a:pPr algn="l"/>
            <a:r>
              <a:rPr lang="en-US" sz="1600" b="0" i="0" dirty="0">
                <a:solidFill>
                  <a:srgbClr val="1F2328"/>
                </a:solidFill>
                <a:effectLst/>
                <a:latin typeface="-apple-system"/>
              </a:rPr>
              <a:t>Our graphs show that some features of the rocket launches have a correlation with the outcome of the launches, i.e., success or failure. It is also concluded that decision tree may be the best machine learning algorithm to predict if the Falcon 9 first stage will land successfully.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748" y="4469335"/>
            <a:ext cx="11099606" cy="19578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appears to achieve its mission outcome nearly 99% of the time. One launch has an unclear payload status and unfortunately one failed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AABE437-50ED-1E71-D4A4-88A5D0F1620A}"/>
              </a:ext>
            </a:extLst>
          </p:cNvPr>
          <p:cNvPicPr>
            <a:picLocks noChangeAspect="1"/>
          </p:cNvPicPr>
          <p:nvPr/>
        </p:nvPicPr>
        <p:blipFill>
          <a:blip r:embed="rId3"/>
          <a:stretch>
            <a:fillRect/>
          </a:stretch>
        </p:blipFill>
        <p:spPr>
          <a:xfrm>
            <a:off x="1166812" y="1466850"/>
            <a:ext cx="9858375" cy="273587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13837"/>
            <a:ext cx="9745589" cy="963125"/>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booster versions that carried the highest </a:t>
            </a:r>
            <a:r>
              <a:rPr lang="en-US" sz="2200" dirty="0" err="1">
                <a:solidFill>
                  <a:schemeClr val="accent3">
                    <a:lumMod val="25000"/>
                  </a:schemeClr>
                </a:solidFill>
                <a:latin typeface="Abadi" panose="020B0604020104020204" pitchFamily="34" charset="0"/>
              </a:rPr>
              <a:t>paload</a:t>
            </a:r>
            <a:r>
              <a:rPr lang="en-US" sz="2200" dirty="0">
                <a:solidFill>
                  <a:schemeClr val="accent3">
                    <a:lumMod val="25000"/>
                  </a:schemeClr>
                </a:solidFill>
                <a:latin typeface="Abadi" panose="020B0604020104020204" pitchFamily="34" charset="0"/>
              </a:rPr>
              <a:t> mass of 156000 kg. These booster versions are very similar and all are of the F9 B5 B10xx.x variety. </a:t>
            </a:r>
          </a:p>
          <a:p>
            <a:pPr>
              <a:lnSpc>
                <a:spcPct val="100000"/>
              </a:lnSpc>
              <a:spcBef>
                <a:spcPts val="1400"/>
              </a:spcBef>
            </a:pPr>
            <a:r>
              <a:rPr lang="en-US" sz="2200" dirty="0">
                <a:solidFill>
                  <a:schemeClr val="accent3">
                    <a:lumMod val="25000"/>
                  </a:schemeClr>
                </a:solidFill>
                <a:latin typeface="Abadi" panose="020B0604020104020204" pitchFamily="34" charset="0"/>
              </a:rPr>
              <a:t>This likely indicated payload mass correlates with the booster version that is used.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C03CEFD-9F34-75F9-67F6-AC0BAB099264}"/>
              </a:ext>
            </a:extLst>
          </p:cNvPr>
          <p:cNvPicPr>
            <a:picLocks noChangeAspect="1"/>
          </p:cNvPicPr>
          <p:nvPr/>
        </p:nvPicPr>
        <p:blipFill>
          <a:blip r:embed="rId3"/>
          <a:stretch>
            <a:fillRect/>
          </a:stretch>
        </p:blipFill>
        <p:spPr>
          <a:xfrm>
            <a:off x="1423987" y="1415562"/>
            <a:ext cx="9344025" cy="37982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76445"/>
            <a:ext cx="9745589" cy="120051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the failed landing </a:t>
            </a:r>
            <a:r>
              <a:rPr lang="en-US" sz="2200" dirty="0" err="1">
                <a:solidFill>
                  <a:schemeClr val="accent3">
                    <a:lumMod val="25000"/>
                  </a:schemeClr>
                </a:solidFill>
                <a:latin typeface="Abadi"/>
              </a:rPr>
              <a:t>ourcomes</a:t>
            </a:r>
            <a:r>
              <a:rPr lang="en-US" sz="2200" dirty="0">
                <a:solidFill>
                  <a:schemeClr val="accent3">
                    <a:lumMod val="25000"/>
                  </a:schemeClr>
                </a:solidFill>
                <a:latin typeface="Abadi"/>
              </a:rPr>
              <a:t> in drone ship, their booster versions and launch site names for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125F23C-03B7-58B3-2093-BF4819EFC2AF}"/>
              </a:ext>
            </a:extLst>
          </p:cNvPr>
          <p:cNvPicPr>
            <a:picLocks noChangeAspect="1"/>
          </p:cNvPicPr>
          <p:nvPr/>
        </p:nvPicPr>
        <p:blipFill>
          <a:blip r:embed="rId3"/>
          <a:stretch>
            <a:fillRect/>
          </a:stretch>
        </p:blipFill>
        <p:spPr>
          <a:xfrm>
            <a:off x="1357312" y="1529862"/>
            <a:ext cx="9477375" cy="31612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310587"/>
            <a:ext cx="9745589" cy="1125416"/>
          </a:xfrm>
          <a:prstGeom prst="rect">
            <a:avLst/>
          </a:prstGeom>
        </p:spPr>
        <p:txBody>
          <a:bodyPr lIns="91440" tIns="45720" rIns="91440" bIns="45720" anchor="t"/>
          <a:lstStyle/>
          <a:p>
            <a:pPr algn="l"/>
            <a:r>
              <a:rPr lang="en-US" sz="1600" i="0" dirty="0">
                <a:effectLst/>
                <a:latin typeface="-apple-system"/>
              </a:rPr>
              <a:t>This query ranks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EF963CE-AFDE-97D0-20E4-53E9AC9FC7F7}"/>
              </a:ext>
            </a:extLst>
          </p:cNvPr>
          <p:cNvPicPr>
            <a:picLocks noChangeAspect="1"/>
          </p:cNvPicPr>
          <p:nvPr/>
        </p:nvPicPr>
        <p:blipFill>
          <a:blip r:embed="rId3"/>
          <a:stretch>
            <a:fillRect/>
          </a:stretch>
        </p:blipFill>
        <p:spPr>
          <a:xfrm>
            <a:off x="1376362" y="1468315"/>
            <a:ext cx="9439275" cy="35784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52311" y="5075340"/>
            <a:ext cx="11033300" cy="15184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 near the ocean.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6D4E7C3B-D85B-2EDC-F932-02FF0796A19A}"/>
              </a:ext>
            </a:extLst>
          </p:cNvPr>
          <p:cNvPicPr>
            <a:picLocks noChangeAspect="1"/>
          </p:cNvPicPr>
          <p:nvPr/>
        </p:nvPicPr>
        <p:blipFill>
          <a:blip r:embed="rId3"/>
          <a:stretch>
            <a:fillRect/>
          </a:stretch>
        </p:blipFill>
        <p:spPr>
          <a:xfrm>
            <a:off x="362692" y="1772968"/>
            <a:ext cx="5733308" cy="304398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rot="10800000" flipV="1">
            <a:off x="449775" y="5296707"/>
            <a:ext cx="10835836" cy="1457732"/>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404040"/>
                </a:solidFill>
                <a:latin typeface="Calibri" panose="020F0502020204030204" pitchFamily="34" charset="0"/>
              </a:rPr>
              <a:t>Clusters on Folium map can be clicked on to display each successful landing (green icon) and failed landing(red icon).InthisexampleVAFBSLC-4Eshows4successfullandingsand6failedlandings.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Launch Markers</a:t>
            </a:r>
          </a:p>
        </p:txBody>
      </p:sp>
      <p:pic>
        <p:nvPicPr>
          <p:cNvPr id="4" name="Picture 3">
            <a:extLst>
              <a:ext uri="{FF2B5EF4-FFF2-40B4-BE49-F238E27FC236}">
                <a16:creationId xmlns:a16="http://schemas.microsoft.com/office/drawing/2014/main" id="{79916DA2-4203-3144-25E2-F9DD069871EA}"/>
              </a:ext>
            </a:extLst>
          </p:cNvPr>
          <p:cNvPicPr>
            <a:picLocks noChangeAspect="1"/>
          </p:cNvPicPr>
          <p:nvPr/>
        </p:nvPicPr>
        <p:blipFill>
          <a:blip r:embed="rId3"/>
          <a:stretch>
            <a:fillRect/>
          </a:stretch>
        </p:blipFill>
        <p:spPr>
          <a:xfrm>
            <a:off x="1262368" y="1485507"/>
            <a:ext cx="9029700" cy="374602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5836" y="5243119"/>
            <a:ext cx="11534862" cy="1535186"/>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404040"/>
                </a:solidFill>
                <a:latin typeface="Calibri" panose="020F0502020204030204" pitchFamily="34" charset="0"/>
              </a:rPr>
              <a:t>Launch sites are very close to railways for large part and supply transportation. Launch sites are close to highways for human and supply transport. Launch sites are also close to coasts and relatively far from cities to that launch failures can land in the sea to avoid rockets falling on densely populated areas.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pic>
        <p:nvPicPr>
          <p:cNvPr id="4" name="Picture 3">
            <a:extLst>
              <a:ext uri="{FF2B5EF4-FFF2-40B4-BE49-F238E27FC236}">
                <a16:creationId xmlns:a16="http://schemas.microsoft.com/office/drawing/2014/main" id="{FF0E06D5-9DA4-4A67-65EC-66E43576F698}"/>
              </a:ext>
            </a:extLst>
          </p:cNvPr>
          <p:cNvPicPr>
            <a:picLocks noChangeAspect="1"/>
          </p:cNvPicPr>
          <p:nvPr/>
        </p:nvPicPr>
        <p:blipFill>
          <a:blip r:embed="rId3"/>
          <a:stretch>
            <a:fillRect/>
          </a:stretch>
        </p:blipFill>
        <p:spPr>
          <a:xfrm>
            <a:off x="1695450" y="1362075"/>
            <a:ext cx="8801100" cy="413385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747845"/>
            <a:ext cx="9745589" cy="1429117"/>
          </a:xfrm>
          <a:prstGeom prst="rect">
            <a:avLst/>
          </a:prstGeom>
        </p:spPr>
        <p:txBody>
          <a:bodyPr lIns="91440" tIns="45720" rIns="91440" bIns="45720" anchor="t">
            <a:normAutofit fontScale="92500"/>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404040"/>
                </a:solidFill>
                <a:latin typeface="Calibri" panose="020F0502020204030204" pitchFamily="34" charset="0"/>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pic>
        <p:nvPicPr>
          <p:cNvPr id="4" name="Picture 3">
            <a:extLst>
              <a:ext uri="{FF2B5EF4-FFF2-40B4-BE49-F238E27FC236}">
                <a16:creationId xmlns:a16="http://schemas.microsoft.com/office/drawing/2014/main" id="{E52816FC-5C52-2AE6-1A1C-1B7A2CD9B2DF}"/>
              </a:ext>
            </a:extLst>
          </p:cNvPr>
          <p:cNvPicPr>
            <a:picLocks noChangeAspect="1"/>
          </p:cNvPicPr>
          <p:nvPr/>
        </p:nvPicPr>
        <p:blipFill>
          <a:blip r:embed="rId3"/>
          <a:stretch>
            <a:fillRect/>
          </a:stretch>
        </p:blipFill>
        <p:spPr>
          <a:xfrm>
            <a:off x="1200193" y="1281999"/>
            <a:ext cx="9439275" cy="311467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2143" y="1397480"/>
            <a:ext cx="11844068" cy="5460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1600" b="0" i="0" dirty="0">
                <a:solidFill>
                  <a:srgbClr val="1F2328"/>
                </a:solidFill>
                <a:effectLst/>
                <a:latin typeface="-apple-system"/>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lgn="l"/>
            <a:r>
              <a:rPr lang="en-US" sz="1600" b="0" i="0" dirty="0">
                <a:solidFill>
                  <a:srgbClr val="1F2328"/>
                </a:solidFill>
                <a:effectLst/>
                <a:latin typeface="-apple-system"/>
              </a:rPr>
              <a:t>Most unsuccessful landings are planned. Sometimes, SpaceX will perform a controlled landing in the ocean. The main question that we are trying to answer is, for a given set of features about a Falcon 9 rocket launch which include its payload mass, orbit type, launch site, and so on, will the first stage of the rocket land successfully?</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670958"/>
            <a:ext cx="10551583" cy="936992"/>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404040"/>
                </a:solidFill>
                <a:latin typeface="Calibri" panose="020F0502020204030204" pitchFamily="34" charset="0"/>
              </a:rPr>
              <a:t>KSCLC-39Ahasthehighestsuccessratewith10 successfullandingsand3failedlandings.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pic>
        <p:nvPicPr>
          <p:cNvPr id="4" name="Picture 3">
            <a:extLst>
              <a:ext uri="{FF2B5EF4-FFF2-40B4-BE49-F238E27FC236}">
                <a16:creationId xmlns:a16="http://schemas.microsoft.com/office/drawing/2014/main" id="{D0E171CD-A428-3A91-1B52-236BD51F2A57}"/>
              </a:ext>
            </a:extLst>
          </p:cNvPr>
          <p:cNvPicPr>
            <a:picLocks noChangeAspect="1"/>
          </p:cNvPicPr>
          <p:nvPr/>
        </p:nvPicPr>
        <p:blipFill>
          <a:blip r:embed="rId3"/>
          <a:stretch>
            <a:fillRect/>
          </a:stretch>
        </p:blipFill>
        <p:spPr>
          <a:xfrm>
            <a:off x="1581150" y="1595438"/>
            <a:ext cx="9029700" cy="373996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5066950"/>
            <a:ext cx="11386009" cy="1181434"/>
          </a:xfrm>
          <a:prstGeom prst="rect">
            <a:avLst/>
          </a:prstGeom>
        </p:spPr>
        <p:txBody>
          <a:bodyPr lIns="91440" tIns="45720" rIns="91440" bIns="45720" anchor="t">
            <a:normAutofit fontScale="92500" lnSpcReduction="20000"/>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err="1">
                <a:solidFill>
                  <a:srgbClr val="404040"/>
                </a:solidFill>
                <a:latin typeface="Calibri" panose="020F0502020204030204" pitchFamily="34" charset="0"/>
              </a:rPr>
              <a:t>Plotly</a:t>
            </a:r>
            <a:r>
              <a:rPr lang="en-US" sz="1800" b="0" i="0" u="none" strike="noStrike" baseline="0" dirty="0">
                <a:solidFill>
                  <a:srgbClr val="404040"/>
                </a:solidFill>
                <a:latin typeface="Calibri" panose="020F0502020204030204" pitchFamily="34" charset="0"/>
              </a:rPr>
              <a:t>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particularrangeof0-7500,interestinglytherearetwofailedlandings with payloads of zero kg.</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pic>
        <p:nvPicPr>
          <p:cNvPr id="4" name="Picture 3">
            <a:extLst>
              <a:ext uri="{FF2B5EF4-FFF2-40B4-BE49-F238E27FC236}">
                <a16:creationId xmlns:a16="http://schemas.microsoft.com/office/drawing/2014/main" id="{3E4772F7-1D0B-65DA-BFE6-E7FABB0B1C2E}"/>
              </a:ext>
            </a:extLst>
          </p:cNvPr>
          <p:cNvPicPr>
            <a:picLocks noChangeAspect="1"/>
          </p:cNvPicPr>
          <p:nvPr/>
        </p:nvPicPr>
        <p:blipFill>
          <a:blip r:embed="rId3"/>
          <a:stretch>
            <a:fillRect/>
          </a:stretch>
        </p:blipFill>
        <p:spPr>
          <a:xfrm>
            <a:off x="0" y="1944414"/>
            <a:ext cx="12192000" cy="296917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2942" y="5618285"/>
            <a:ext cx="11243025" cy="1105889"/>
          </a:xfrm>
          <a:prstGeom prst="rect">
            <a:avLst/>
          </a:prstGeom>
        </p:spPr>
        <p:txBody>
          <a:bodyPr vert="horz" lIns="91440" tIns="45720" rIns="91440" bIns="45720" rtlCol="0" anchor="t">
            <a:normAutofit fontScale="62500" lnSpcReduction="20000"/>
          </a:bodyPr>
          <a:lstStyle/>
          <a:p>
            <a:pPr algn="l"/>
            <a:endParaRPr lang="en-US" sz="1800" b="0" i="0" u="none" strike="noStrike" baseline="0" dirty="0">
              <a:latin typeface="Calibri" panose="020F0502020204030204" pitchFamily="34" charset="0"/>
            </a:endParaRPr>
          </a:p>
          <a:p>
            <a:r>
              <a:rPr lang="en-US" sz="1800" b="0" i="0" u="none" strike="noStrike" baseline="0" dirty="0">
                <a:latin typeface="Calibri" panose="020F0502020204030204" pitchFamily="34" charset="0"/>
              </a:rPr>
              <a:t>The models had virtually the same accuracy on the test set at 83.33%accuracy, except the decisiontreeclassifierwith72.23%.</a:t>
            </a:r>
          </a:p>
          <a:p>
            <a:r>
              <a:rPr lang="en-US" sz="1800" b="0" i="0" u="none" strike="noStrike" baseline="0" dirty="0">
                <a:latin typeface="Calibri" panose="020F0502020204030204" pitchFamily="34" charset="0"/>
              </a:rPr>
              <a:t>It should be noted that test size is small at only sample size of 18.</a:t>
            </a:r>
          </a:p>
          <a:p>
            <a:r>
              <a:rPr lang="en-US" sz="1800" b="0" i="0" u="none" strike="noStrike" baseline="0" dirty="0">
                <a:latin typeface="Calibri" panose="020F0502020204030204" pitchFamily="34" charset="0"/>
              </a:rPr>
              <a:t>This can cause large variance in accuracy results, such as those in Decision Tree Classifier model in repeated runs. We likely need more data to determine the best model.</a:t>
            </a:r>
            <a:endParaRPr lang="en-US" sz="2200" dirty="0">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CF3A3F0-657A-C63B-41E6-DA577E2EFDA7}"/>
              </a:ext>
            </a:extLst>
          </p:cNvPr>
          <p:cNvPicPr>
            <a:picLocks noChangeAspect="1"/>
          </p:cNvPicPr>
          <p:nvPr/>
        </p:nvPicPr>
        <p:blipFill>
          <a:blip r:embed="rId3"/>
          <a:stretch>
            <a:fillRect/>
          </a:stretch>
        </p:blipFill>
        <p:spPr>
          <a:xfrm>
            <a:off x="1838325" y="1328737"/>
            <a:ext cx="8515350" cy="42005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5875" y="5098483"/>
            <a:ext cx="9477960" cy="1522673"/>
          </a:xfrm>
          <a:prstGeom prst="rect">
            <a:avLst/>
          </a:prstGeom>
        </p:spPr>
        <p:txBody>
          <a:bodyPr>
            <a:normAutofit fontScale="92500" lnSpcReduction="10000"/>
          </a:bodyPr>
          <a:lstStyle/>
          <a:p>
            <a:pPr algn="l"/>
            <a:endParaRPr lang="en-US" sz="1800" b="0" i="0" u="none" strike="noStrike" baseline="0" dirty="0">
              <a:latin typeface="Calibri" panose="020F0502020204030204" pitchFamily="34" charset="0"/>
            </a:endParaRPr>
          </a:p>
          <a:p>
            <a:r>
              <a:rPr lang="en-US" sz="1800" b="0" i="0" u="none" strike="noStrike" baseline="0" dirty="0">
                <a:latin typeface="Calibri" panose="020F0502020204030204" pitchFamily="34" charset="0"/>
              </a:rPr>
              <a:t>The models predicted 12 successful landings when the true label was successful landing.</a:t>
            </a:r>
          </a:p>
          <a:p>
            <a:r>
              <a:rPr lang="en-US" sz="1800" b="0" i="0" u="none" strike="noStrike" baseline="0" dirty="0">
                <a:latin typeface="Calibri" panose="020F0502020204030204" pitchFamily="34" charset="0"/>
              </a:rPr>
              <a:t>The models predicted 3 unsuccessful landings when the true label was unsuccessful landing.</a:t>
            </a:r>
          </a:p>
          <a:p>
            <a:r>
              <a:rPr lang="en-US" sz="1800" b="0" i="0" u="none" strike="noStrike" baseline="0" dirty="0">
                <a:latin typeface="Calibri" panose="020F0502020204030204" pitchFamily="34" charset="0"/>
              </a:rPr>
              <a:t>The models predicted 3 successful landings when the true label was unsuccessful landings(false positives). Our models over predict successful landings.</a:t>
            </a:r>
            <a:endParaRPr lang="en-US" sz="2200" dirty="0">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AF19403-CF15-1F6F-8977-C22EC123AFD1}"/>
              </a:ext>
            </a:extLst>
          </p:cNvPr>
          <p:cNvPicPr>
            <a:picLocks noChangeAspect="1"/>
          </p:cNvPicPr>
          <p:nvPr/>
        </p:nvPicPr>
        <p:blipFill>
          <a:blip r:embed="rId3"/>
          <a:stretch>
            <a:fillRect/>
          </a:stretch>
        </p:blipFill>
        <p:spPr>
          <a:xfrm>
            <a:off x="1114425" y="1319213"/>
            <a:ext cx="7424891" cy="354775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276580" cy="4351338"/>
          </a:xfrm>
          <a:prstGeom prst="rect">
            <a:avLst/>
          </a:prstGeom>
        </p:spPr>
        <p:txBody>
          <a:bodyPr>
            <a:normAutofit/>
          </a:bodyPr>
          <a:lstStyle/>
          <a:p>
            <a:pPr algn="l"/>
            <a:endParaRPr lang="en-US" sz="1800" b="0" i="0" u="none" strike="noStrike" baseline="0" dirty="0">
              <a:solidFill>
                <a:srgbClr val="000000"/>
              </a:solidFill>
              <a:latin typeface="Calibri" panose="020F0502020204030204" pitchFamily="34" charset="0"/>
            </a:endParaRPr>
          </a:p>
          <a:p>
            <a:endParaRPr lang="en-US" sz="1800" b="0" i="0" u="none" strike="noStrike" baseline="0" dirty="0">
              <a:latin typeface="Calibri" panose="020F0502020204030204" pitchFamily="34" charset="0"/>
            </a:endParaRPr>
          </a:p>
          <a:p>
            <a:r>
              <a:rPr lang="en-US" sz="1800" b="0" i="0" u="none" strike="noStrike" baseline="0" dirty="0">
                <a:solidFill>
                  <a:srgbClr val="E08312"/>
                </a:solidFill>
                <a:latin typeface="Calibri" panose="020F0502020204030204" pitchFamily="34" charset="0"/>
              </a:rPr>
              <a:t>◦</a:t>
            </a:r>
            <a:r>
              <a:rPr lang="en-US" sz="1800" b="0" i="0" u="none" strike="noStrike" baseline="0" dirty="0">
                <a:solidFill>
                  <a:srgbClr val="404040"/>
                </a:solidFill>
                <a:latin typeface="Calibri" panose="020F0502020204030204" pitchFamily="34" charset="0"/>
              </a:rPr>
              <a:t>Our task: to develop a machine learning model for Space Y who wants to bid against SpaceX</a:t>
            </a:r>
          </a:p>
          <a:p>
            <a:r>
              <a:rPr lang="en-US" sz="1800" b="0" i="0" u="none" strike="noStrike" baseline="0" dirty="0">
                <a:solidFill>
                  <a:srgbClr val="E08312"/>
                </a:solidFill>
                <a:latin typeface="Calibri" panose="020F0502020204030204" pitchFamily="34" charset="0"/>
              </a:rPr>
              <a:t>◦</a:t>
            </a:r>
            <a:r>
              <a:rPr lang="en-US" sz="1800" b="0" i="0" u="none" strike="noStrike" baseline="0" dirty="0">
                <a:solidFill>
                  <a:srgbClr val="404040"/>
                </a:solidFill>
                <a:latin typeface="Calibri" panose="020F0502020204030204" pitchFamily="34" charset="0"/>
              </a:rPr>
              <a:t>The goal of model is to predict when Stage1 will successfully land to save ~$100 million USD</a:t>
            </a:r>
          </a:p>
          <a:p>
            <a:r>
              <a:rPr lang="en-US" sz="1800" b="0" i="0" u="none" strike="noStrike" baseline="0" dirty="0">
                <a:solidFill>
                  <a:srgbClr val="E08312"/>
                </a:solidFill>
                <a:latin typeface="Calibri" panose="020F0502020204030204" pitchFamily="34" charset="0"/>
              </a:rPr>
              <a:t>◦</a:t>
            </a:r>
            <a:r>
              <a:rPr lang="en-US" sz="1800" b="0" i="0" u="none" strike="noStrike" baseline="0" dirty="0">
                <a:solidFill>
                  <a:srgbClr val="404040"/>
                </a:solidFill>
                <a:latin typeface="Calibri" panose="020F0502020204030204" pitchFamily="34" charset="0"/>
              </a:rPr>
              <a:t>Used data from a public SpaceX API and web scraping SpaceX Wikipedia page</a:t>
            </a:r>
          </a:p>
          <a:p>
            <a:r>
              <a:rPr lang="en-US" sz="1800" b="0" i="0" u="none" strike="noStrike" baseline="0" dirty="0">
                <a:solidFill>
                  <a:srgbClr val="E08312"/>
                </a:solidFill>
                <a:latin typeface="Calibri" panose="020F0502020204030204" pitchFamily="34" charset="0"/>
              </a:rPr>
              <a:t>◦</a:t>
            </a:r>
            <a:r>
              <a:rPr lang="en-US" sz="1800" b="0" i="0" u="none" strike="noStrike" baseline="0" dirty="0">
                <a:solidFill>
                  <a:srgbClr val="404040"/>
                </a:solidFill>
                <a:latin typeface="Calibri" panose="020F0502020204030204" pitchFamily="34" charset="0"/>
              </a:rPr>
              <a:t>Created data labels and stored data in to a DB2 SQL database</a:t>
            </a:r>
          </a:p>
          <a:p>
            <a:r>
              <a:rPr lang="en-US" sz="1800" b="0" i="0" u="none" strike="noStrike" baseline="0" dirty="0">
                <a:solidFill>
                  <a:srgbClr val="E08312"/>
                </a:solidFill>
                <a:latin typeface="Calibri" panose="020F0502020204030204" pitchFamily="34" charset="0"/>
              </a:rPr>
              <a:t>◦</a:t>
            </a:r>
            <a:r>
              <a:rPr lang="en-US" sz="1800" b="0" i="0" u="none" strike="noStrike" baseline="0" dirty="0">
                <a:solidFill>
                  <a:srgbClr val="404040"/>
                </a:solidFill>
                <a:latin typeface="Calibri" panose="020F0502020204030204" pitchFamily="34" charset="0"/>
              </a:rPr>
              <a:t>Created a dashboard for visualization</a:t>
            </a:r>
          </a:p>
          <a:p>
            <a:r>
              <a:rPr lang="en-US" sz="1800" b="0" i="0" u="none" strike="noStrike" baseline="0" dirty="0">
                <a:solidFill>
                  <a:srgbClr val="E08312"/>
                </a:solidFill>
                <a:latin typeface="Calibri" panose="020F0502020204030204" pitchFamily="34" charset="0"/>
              </a:rPr>
              <a:t>◦</a:t>
            </a:r>
            <a:r>
              <a:rPr lang="en-US" sz="1800" b="0" i="0" u="none" strike="noStrike" baseline="0" dirty="0">
                <a:solidFill>
                  <a:srgbClr val="404040"/>
                </a:solidFill>
                <a:latin typeface="Calibri" panose="020F0502020204030204" pitchFamily="34" charset="0"/>
              </a:rPr>
              <a:t>We created a machine learning model with an accuracy of 83%</a:t>
            </a:r>
          </a:p>
          <a:p>
            <a:r>
              <a:rPr lang="en-US" sz="1800" b="0" i="0" u="none" strike="noStrike" baseline="0" dirty="0">
                <a:solidFill>
                  <a:srgbClr val="E08312"/>
                </a:solidFill>
                <a:latin typeface="Calibri" panose="020F0502020204030204" pitchFamily="34" charset="0"/>
              </a:rPr>
              <a:t>◦</a:t>
            </a:r>
            <a:r>
              <a:rPr lang="en-US" sz="1800" b="0" i="0" u="none" strike="noStrike" baseline="0" dirty="0" err="1">
                <a:solidFill>
                  <a:srgbClr val="404040"/>
                </a:solidFill>
                <a:latin typeface="Calibri" panose="020F0502020204030204" pitchFamily="34" charset="0"/>
              </a:rPr>
              <a:t>Allon</a:t>
            </a:r>
            <a:r>
              <a:rPr lang="en-US" sz="1800" b="0" i="0" u="none" strike="noStrike" baseline="0" dirty="0">
                <a:solidFill>
                  <a:srgbClr val="404040"/>
                </a:solidFill>
                <a:latin typeface="Calibri" panose="020F0502020204030204" pitchFamily="34" charset="0"/>
              </a:rPr>
              <a:t> Mask of Space Y can use this model to predict with relatively high accuracy whether a launch will have a successful Stage 1 landing before launch to determine whether the launch should be made or not</a:t>
            </a:r>
          </a:p>
          <a:p>
            <a:r>
              <a:rPr lang="en-US" sz="1800" b="0" i="0" u="none" strike="noStrike" baseline="0" dirty="0">
                <a:solidFill>
                  <a:srgbClr val="E08312"/>
                </a:solidFill>
                <a:latin typeface="Calibri" panose="020F0502020204030204" pitchFamily="34" charset="0"/>
              </a:rPr>
              <a:t>◦</a:t>
            </a:r>
            <a:r>
              <a:rPr lang="en-US" sz="1800" b="0" i="0" u="none" strike="noStrike" baseline="0" dirty="0">
                <a:solidFill>
                  <a:srgbClr val="404040"/>
                </a:solidFill>
                <a:latin typeface="Calibri" panose="020F0502020204030204" pitchFamily="34" charset="0"/>
              </a:rPr>
              <a:t>More data should be collected to better determine the best machine learning model and improve the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URL:</a:t>
            </a:r>
          </a:p>
          <a:p>
            <a:pPr marL="0" indent="0">
              <a:lnSpc>
                <a:spcPct val="100000"/>
              </a:lnSpc>
              <a:spcBef>
                <a:spcPts val="1400"/>
              </a:spcBef>
              <a:buNone/>
            </a:pPr>
            <a:r>
              <a:rPr lang="en-US" sz="1600" dirty="0" err="1">
                <a:hlinkClick r:id="rId4"/>
              </a:rPr>
              <a:t>AnthonyWen</a:t>
            </a:r>
            <a:r>
              <a:rPr lang="en-US" sz="1600" dirty="0">
                <a:hlinkClick r:id="rId4"/>
              </a:rPr>
              <a:t>/Capstone (github.com)</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6600" b="0" i="0" dirty="0">
                <a:solidFill>
                  <a:srgbClr val="1F2328"/>
                </a:solidFill>
                <a:effectLst/>
                <a:latin typeface="-apple-system"/>
              </a:rPr>
              <a:t>The overall methodology includes:</a:t>
            </a:r>
          </a:p>
          <a:p>
            <a:pPr algn="l">
              <a:buFont typeface="+mj-lt"/>
              <a:buAutoNum type="arabicPeriod"/>
            </a:pPr>
            <a:r>
              <a:rPr lang="en-US" sz="6600" b="0" i="0" dirty="0">
                <a:solidFill>
                  <a:srgbClr val="1F2328"/>
                </a:solidFill>
                <a:effectLst/>
                <a:latin typeface="-apple-system"/>
              </a:rPr>
              <a:t>Data collection, wrangling, and formatting, using:</a:t>
            </a:r>
          </a:p>
          <a:p>
            <a:pPr algn="l">
              <a:buFont typeface="Arial" panose="020B0604020202020204" pitchFamily="34" charset="0"/>
              <a:buChar char="•"/>
            </a:pPr>
            <a:r>
              <a:rPr lang="en-US" sz="6600" b="0" i="0" dirty="0">
                <a:solidFill>
                  <a:srgbClr val="1F2328"/>
                </a:solidFill>
                <a:effectLst/>
                <a:latin typeface="-apple-system"/>
              </a:rPr>
              <a:t>SpaceX API</a:t>
            </a:r>
          </a:p>
          <a:p>
            <a:pPr algn="l">
              <a:buFont typeface="Arial" panose="020B0604020202020204" pitchFamily="34" charset="0"/>
              <a:buChar char="•"/>
            </a:pPr>
            <a:r>
              <a:rPr lang="en-US" sz="6600" b="0" i="0" dirty="0">
                <a:solidFill>
                  <a:srgbClr val="1F2328"/>
                </a:solidFill>
                <a:effectLst/>
                <a:latin typeface="-apple-system"/>
              </a:rPr>
              <a:t>Web scraping</a:t>
            </a:r>
          </a:p>
          <a:p>
            <a:pPr algn="l">
              <a:buFont typeface="+mj-lt"/>
              <a:buAutoNum type="arabicPeriod" startAt="2"/>
            </a:pPr>
            <a:r>
              <a:rPr lang="en-US" sz="6600" b="0" i="0" dirty="0">
                <a:solidFill>
                  <a:srgbClr val="1F2328"/>
                </a:solidFill>
                <a:effectLst/>
                <a:latin typeface="-apple-system"/>
              </a:rPr>
              <a:t>Exploratory data analysis (EDA), using:</a:t>
            </a:r>
          </a:p>
          <a:p>
            <a:pPr algn="l">
              <a:buFont typeface="Arial" panose="020B0604020202020204" pitchFamily="34" charset="0"/>
              <a:buChar char="•"/>
            </a:pPr>
            <a:r>
              <a:rPr lang="en-US" sz="6600" b="0" i="0" dirty="0">
                <a:solidFill>
                  <a:srgbClr val="1F2328"/>
                </a:solidFill>
                <a:effectLst/>
                <a:latin typeface="-apple-system"/>
              </a:rPr>
              <a:t>Pandas and NumPy</a:t>
            </a:r>
          </a:p>
          <a:p>
            <a:pPr algn="l">
              <a:buFont typeface="Arial" panose="020B0604020202020204" pitchFamily="34" charset="0"/>
              <a:buChar char="•"/>
            </a:pPr>
            <a:r>
              <a:rPr lang="en-US" sz="6600" b="0" i="0" dirty="0">
                <a:solidFill>
                  <a:srgbClr val="1F2328"/>
                </a:solidFill>
                <a:effectLst/>
                <a:latin typeface="-apple-system"/>
              </a:rPr>
              <a:t>SQL</a:t>
            </a:r>
          </a:p>
          <a:p>
            <a:pPr algn="l">
              <a:buFont typeface="+mj-lt"/>
              <a:buAutoNum type="arabicPeriod" startAt="3"/>
            </a:pPr>
            <a:r>
              <a:rPr lang="en-US" sz="6600" b="0" i="0" dirty="0">
                <a:solidFill>
                  <a:srgbClr val="1F2328"/>
                </a:solidFill>
                <a:effectLst/>
                <a:latin typeface="-apple-system"/>
              </a:rPr>
              <a:t>Data visualization, using:</a:t>
            </a:r>
          </a:p>
          <a:p>
            <a:pPr algn="l">
              <a:buFont typeface="Arial" panose="020B0604020202020204" pitchFamily="34" charset="0"/>
              <a:buChar char="•"/>
            </a:pPr>
            <a:r>
              <a:rPr lang="en-US" sz="6600" b="0" i="0" dirty="0">
                <a:solidFill>
                  <a:srgbClr val="1F2328"/>
                </a:solidFill>
                <a:effectLst/>
                <a:latin typeface="-apple-system"/>
              </a:rPr>
              <a:t>Matplotlib and Seaborn</a:t>
            </a:r>
          </a:p>
          <a:p>
            <a:pPr algn="l">
              <a:buFont typeface="Arial" panose="020B0604020202020204" pitchFamily="34" charset="0"/>
              <a:buChar char="•"/>
            </a:pPr>
            <a:r>
              <a:rPr lang="en-US" sz="6600" b="0" i="0" dirty="0">
                <a:solidFill>
                  <a:srgbClr val="1F2328"/>
                </a:solidFill>
                <a:effectLst/>
                <a:latin typeface="-apple-system"/>
              </a:rPr>
              <a:t>Folium</a:t>
            </a:r>
          </a:p>
          <a:p>
            <a:pPr algn="l">
              <a:buFont typeface="Arial" panose="020B0604020202020204" pitchFamily="34" charset="0"/>
              <a:buChar char="•"/>
            </a:pPr>
            <a:r>
              <a:rPr lang="en-US" sz="6600" b="0" i="0" dirty="0">
                <a:solidFill>
                  <a:srgbClr val="1F2328"/>
                </a:solidFill>
                <a:effectLst/>
                <a:latin typeface="-apple-system"/>
              </a:rPr>
              <a:t>Dash</a:t>
            </a:r>
          </a:p>
          <a:p>
            <a:pPr algn="l">
              <a:buFont typeface="+mj-lt"/>
              <a:buAutoNum type="arabicPeriod" startAt="4"/>
            </a:pPr>
            <a:r>
              <a:rPr lang="en-US" sz="6600" b="0" i="0" dirty="0">
                <a:solidFill>
                  <a:srgbClr val="1F2328"/>
                </a:solidFill>
                <a:effectLst/>
                <a:latin typeface="-apple-system"/>
              </a:rPr>
              <a:t>Machine learning prediction, using</a:t>
            </a:r>
          </a:p>
          <a:p>
            <a:pPr algn="l">
              <a:buFont typeface="Arial" panose="020B0604020202020204" pitchFamily="34" charset="0"/>
              <a:buChar char="•"/>
            </a:pPr>
            <a:r>
              <a:rPr lang="en-US" sz="6600" b="0" i="0" dirty="0">
                <a:solidFill>
                  <a:srgbClr val="1F2328"/>
                </a:solidFill>
                <a:effectLst/>
                <a:latin typeface="-apple-system"/>
              </a:rPr>
              <a:t>Logistic regression</a:t>
            </a:r>
          </a:p>
          <a:p>
            <a:pPr algn="l">
              <a:buFont typeface="Arial" panose="020B0604020202020204" pitchFamily="34" charset="0"/>
              <a:buChar char="•"/>
            </a:pPr>
            <a:r>
              <a:rPr lang="en-US" sz="6600" b="0" i="0" dirty="0">
                <a:solidFill>
                  <a:srgbClr val="1F2328"/>
                </a:solidFill>
                <a:effectLst/>
                <a:latin typeface="-apple-system"/>
              </a:rPr>
              <a:t>Support vector machine (SVM)</a:t>
            </a:r>
          </a:p>
          <a:p>
            <a:pPr algn="l">
              <a:buFont typeface="Arial" panose="020B0604020202020204" pitchFamily="34" charset="0"/>
              <a:buChar char="•"/>
            </a:pPr>
            <a:r>
              <a:rPr lang="en-US" sz="6600" b="0" i="0" dirty="0">
                <a:solidFill>
                  <a:srgbClr val="1F2328"/>
                </a:solidFill>
                <a:effectLst/>
                <a:latin typeface="-apple-system"/>
              </a:rPr>
              <a:t>Decision tree</a:t>
            </a:r>
          </a:p>
          <a:p>
            <a:pPr algn="l">
              <a:buFont typeface="Arial" panose="020B0604020202020204" pitchFamily="34" charset="0"/>
              <a:buChar char="•"/>
            </a:pPr>
            <a:r>
              <a:rPr lang="en-US" sz="6600" b="0" i="0" dirty="0">
                <a:solidFill>
                  <a:srgbClr val="1F2328"/>
                </a:solidFill>
                <a:effectLst/>
                <a:latin typeface="-apple-system"/>
              </a:rPr>
              <a:t>K-nearest neighbors (KNN)</a:t>
            </a: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799043" cy="4225925"/>
          </a:xfrm>
          <a:prstGeom prst="rect">
            <a:avLst/>
          </a:prstGeom>
        </p:spPr>
        <p:txBody>
          <a:bodyPr vert="horz" lIns="91440" tIns="45720" rIns="91440" bIns="45720" rtlCol="0" anchor="t">
            <a:normAutofit/>
          </a:bodyPr>
          <a:lstStyle/>
          <a:p>
            <a:pPr algn="l"/>
            <a:r>
              <a:rPr lang="en-US" sz="1600" b="0" i="0" u="sng" dirty="0">
                <a:solidFill>
                  <a:srgbClr val="1F2328"/>
                </a:solidFill>
                <a:effectLst/>
                <a:latin typeface="-apple-system"/>
                <a:hlinkClick r:id="rId3"/>
              </a:rPr>
              <a:t>1_Data Collection </a:t>
            </a:r>
            <a:r>
              <a:rPr lang="en-US" sz="1600" b="0" i="0" u="sng" dirty="0" err="1">
                <a:solidFill>
                  <a:srgbClr val="1F2328"/>
                </a:solidFill>
                <a:effectLst/>
                <a:latin typeface="-apple-system"/>
                <a:hlinkClick r:id="rId3"/>
              </a:rPr>
              <a:t>API.ipynb</a:t>
            </a:r>
            <a:endParaRPr lang="en-US" sz="1600" b="0" i="0" dirty="0">
              <a:solidFill>
                <a:srgbClr val="1F2328"/>
              </a:solidFill>
              <a:effectLst/>
              <a:latin typeface="-apple-system"/>
            </a:endParaRPr>
          </a:p>
          <a:p>
            <a:pPr algn="l"/>
            <a:r>
              <a:rPr lang="en-US" sz="1600" b="0" i="0" dirty="0">
                <a:solidFill>
                  <a:srgbClr val="1F2328"/>
                </a:solidFill>
                <a:effectLst/>
                <a:latin typeface="-apple-system"/>
              </a:rPr>
              <a:t>Libraries or modules used: requests, pandas, </a:t>
            </a:r>
            <a:r>
              <a:rPr lang="en-US" sz="1600" b="0" i="0" dirty="0" err="1">
                <a:solidFill>
                  <a:srgbClr val="1F2328"/>
                </a:solidFill>
                <a:effectLst/>
                <a:latin typeface="-apple-system"/>
              </a:rPr>
              <a:t>numpy</a:t>
            </a:r>
            <a:r>
              <a:rPr lang="en-US" sz="1600" b="0" i="0" dirty="0">
                <a:solidFill>
                  <a:srgbClr val="1F2328"/>
                </a:solidFill>
                <a:effectLst/>
                <a:latin typeface="-apple-system"/>
              </a:rPr>
              <a:t>, datetime</a:t>
            </a:r>
          </a:p>
          <a:p>
            <a:pPr algn="l">
              <a:buFont typeface="Arial" panose="020B0604020202020204" pitchFamily="34" charset="0"/>
              <a:buChar char="•"/>
            </a:pPr>
            <a:r>
              <a:rPr lang="en-US" sz="1600" b="0" i="0" dirty="0">
                <a:solidFill>
                  <a:srgbClr val="1F2328"/>
                </a:solidFill>
                <a:effectLst/>
                <a:latin typeface="-apple-system"/>
              </a:rPr>
              <a:t>The API used is </a:t>
            </a:r>
            <a:r>
              <a:rPr lang="en-US" sz="1600" b="0" i="0" u="sng" dirty="0">
                <a:solidFill>
                  <a:srgbClr val="1F2328"/>
                </a:solidFill>
                <a:effectLst/>
                <a:latin typeface="-apple-system"/>
                <a:hlinkClick r:id="rId4"/>
              </a:rPr>
              <a:t>here</a:t>
            </a:r>
            <a:r>
              <a:rPr lang="en-US" sz="1600" b="0" i="0" dirty="0">
                <a:solidFill>
                  <a:srgbClr val="1F2328"/>
                </a:solidFill>
                <a:effectLst/>
                <a:latin typeface="-apple-system"/>
              </a:rPr>
              <a:t>.</a:t>
            </a:r>
          </a:p>
          <a:p>
            <a:pPr algn="l">
              <a:buFont typeface="Arial" panose="020B0604020202020204" pitchFamily="34" charset="0"/>
              <a:buChar char="•"/>
            </a:pPr>
            <a:r>
              <a:rPr lang="en-US" sz="1600" b="0" i="0" dirty="0">
                <a:solidFill>
                  <a:srgbClr val="1F2328"/>
                </a:solidFill>
                <a:effectLst/>
                <a:latin typeface="-apple-system"/>
              </a:rPr>
              <a:t>The API provides data about many types of rocket launches done by SpaceX, the data is therefore filtered to include only Falcon 9 launches.</a:t>
            </a:r>
          </a:p>
          <a:p>
            <a:pPr algn="l">
              <a:buFont typeface="Arial" panose="020B0604020202020204" pitchFamily="34" charset="0"/>
              <a:buChar char="•"/>
            </a:pPr>
            <a:r>
              <a:rPr lang="en-US" sz="1600" b="0" i="0" dirty="0">
                <a:solidFill>
                  <a:srgbClr val="1F2328"/>
                </a:solidFill>
                <a:effectLst/>
                <a:latin typeface="-apple-system"/>
              </a:rPr>
              <a:t>The API is accessed using </a:t>
            </a:r>
            <a:r>
              <a:rPr lang="en-US" sz="1600" b="0" i="0" dirty="0" err="1">
                <a:solidFill>
                  <a:srgbClr val="1F2328"/>
                </a:solidFill>
                <a:effectLst/>
                <a:latin typeface="-apple-system"/>
              </a:rPr>
              <a:t>requests.get</a:t>
            </a:r>
            <a:r>
              <a:rPr lang="en-US" sz="1600" b="0" i="0" dirty="0">
                <a:solidFill>
                  <a:srgbClr val="1F2328"/>
                </a:solidFill>
                <a:effectLst/>
                <a:latin typeface="-apple-system"/>
              </a:rPr>
              <a:t>().</a:t>
            </a:r>
          </a:p>
          <a:p>
            <a:pPr algn="l">
              <a:buFont typeface="Arial" panose="020B0604020202020204" pitchFamily="34" charset="0"/>
              <a:buChar char="•"/>
            </a:pPr>
            <a:r>
              <a:rPr lang="en-US" sz="1600" b="0" i="0" dirty="0">
                <a:solidFill>
                  <a:srgbClr val="1F2328"/>
                </a:solidFill>
                <a:effectLst/>
                <a:latin typeface="-apple-system"/>
              </a:rPr>
              <a:t>The </a:t>
            </a:r>
            <a:r>
              <a:rPr lang="en-US" sz="1600" b="0" i="0" dirty="0" err="1">
                <a:solidFill>
                  <a:srgbClr val="1F2328"/>
                </a:solidFill>
                <a:effectLst/>
                <a:latin typeface="-apple-system"/>
              </a:rPr>
              <a:t>json</a:t>
            </a:r>
            <a:r>
              <a:rPr lang="en-US" sz="1600" b="0" i="0" dirty="0">
                <a:solidFill>
                  <a:srgbClr val="1F2328"/>
                </a:solidFill>
                <a:effectLst/>
                <a:latin typeface="-apple-system"/>
              </a:rPr>
              <a:t> result is converted to a </a:t>
            </a:r>
            <a:r>
              <a:rPr lang="en-US" sz="1600" b="0" i="0" dirty="0" err="1">
                <a:solidFill>
                  <a:srgbClr val="1F2328"/>
                </a:solidFill>
                <a:effectLst/>
                <a:latin typeface="-apple-system"/>
              </a:rPr>
              <a:t>dataframe</a:t>
            </a:r>
            <a:r>
              <a:rPr lang="en-US" sz="1600" b="0" i="0" dirty="0">
                <a:solidFill>
                  <a:srgbClr val="1F2328"/>
                </a:solidFill>
                <a:effectLst/>
                <a:latin typeface="-apple-system"/>
              </a:rPr>
              <a:t> using the </a:t>
            </a:r>
            <a:r>
              <a:rPr lang="en-US" sz="1600" b="0" i="0" dirty="0" err="1">
                <a:solidFill>
                  <a:srgbClr val="1F2328"/>
                </a:solidFill>
                <a:effectLst/>
                <a:latin typeface="-apple-system"/>
              </a:rPr>
              <a:t>json_normalize</a:t>
            </a:r>
            <a:r>
              <a:rPr lang="en-US" sz="1600" b="0" i="0" dirty="0">
                <a:solidFill>
                  <a:srgbClr val="1F2328"/>
                </a:solidFill>
                <a:effectLst/>
                <a:latin typeface="-apple-system"/>
              </a:rPr>
              <a:t>() function from pandas.</a:t>
            </a:r>
          </a:p>
          <a:p>
            <a:pPr algn="l">
              <a:buFont typeface="Arial" panose="020B0604020202020204" pitchFamily="34" charset="0"/>
              <a:buChar char="•"/>
            </a:pPr>
            <a:r>
              <a:rPr lang="en-US" sz="1600" b="0" i="0" dirty="0">
                <a:solidFill>
                  <a:srgbClr val="1F2328"/>
                </a:solidFill>
                <a:effectLst/>
                <a:latin typeface="-apple-system"/>
              </a:rPr>
              <a:t>Every missing value in the data is replaced the mean the column that the missing value belongs to.</a:t>
            </a:r>
          </a:p>
          <a:p>
            <a:pPr algn="l">
              <a:buFont typeface="Arial" panose="020B0604020202020204" pitchFamily="34" charset="0"/>
              <a:buChar char="•"/>
            </a:pPr>
            <a:r>
              <a:rPr lang="en-US" sz="1600" b="0" i="0" dirty="0">
                <a:solidFill>
                  <a:srgbClr val="1F2328"/>
                </a:solidFill>
                <a:effectLst/>
                <a:latin typeface="-apple-system"/>
              </a:rPr>
              <a:t>We end up with 90 rows or instances and 17 columns or features.</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783634" cy="3811587"/>
          </a:xfrm>
          <a:prstGeom prst="rect">
            <a:avLst/>
          </a:prstGeom>
        </p:spPr>
        <p:txBody>
          <a:bodyPr lIns="91440" tIns="45720" rIns="91440" bIns="45720" anchor="t">
            <a:noAutofit/>
          </a:bodyPr>
          <a:lstStyle/>
          <a:p>
            <a:pPr algn="l"/>
            <a:r>
              <a:rPr lang="en-US" sz="1600" b="0" i="0" u="sng" dirty="0">
                <a:solidFill>
                  <a:srgbClr val="1F2328"/>
                </a:solidFill>
                <a:effectLst/>
                <a:latin typeface="-apple-system"/>
                <a:hlinkClick r:id="rId3"/>
              </a:rPr>
              <a:t>2_Data Collection with Web </a:t>
            </a:r>
            <a:r>
              <a:rPr lang="en-US" sz="1600" b="0" i="0" u="sng" dirty="0" err="1">
                <a:solidFill>
                  <a:srgbClr val="1F2328"/>
                </a:solidFill>
                <a:effectLst/>
                <a:latin typeface="-apple-system"/>
                <a:hlinkClick r:id="rId3"/>
              </a:rPr>
              <a:t>Scraping.ipynb</a:t>
            </a:r>
            <a:endParaRPr lang="en-US" sz="1600" b="0" i="0" dirty="0">
              <a:solidFill>
                <a:srgbClr val="1F2328"/>
              </a:solidFill>
              <a:effectLst/>
              <a:latin typeface="-apple-system"/>
            </a:endParaRPr>
          </a:p>
          <a:p>
            <a:pPr algn="l"/>
            <a:r>
              <a:rPr lang="en-US" sz="1600" b="0" i="0" dirty="0">
                <a:solidFill>
                  <a:srgbClr val="1F2328"/>
                </a:solidFill>
                <a:effectLst/>
                <a:latin typeface="-apple-system"/>
              </a:rPr>
              <a:t>Libraries or modules used: sys, requests, </a:t>
            </a:r>
            <a:r>
              <a:rPr lang="en-US" sz="1600" b="0" i="0" dirty="0" err="1">
                <a:solidFill>
                  <a:srgbClr val="1F2328"/>
                </a:solidFill>
                <a:effectLst/>
                <a:latin typeface="-apple-system"/>
              </a:rPr>
              <a:t>BeautifulSoup</a:t>
            </a:r>
            <a:r>
              <a:rPr lang="en-US" sz="1600" b="0" i="0" dirty="0">
                <a:solidFill>
                  <a:srgbClr val="1F2328"/>
                </a:solidFill>
                <a:effectLst/>
                <a:latin typeface="-apple-system"/>
              </a:rPr>
              <a:t> from bs4, re, </a:t>
            </a:r>
            <a:r>
              <a:rPr lang="en-US" sz="1600" b="0" i="0" dirty="0" err="1">
                <a:solidFill>
                  <a:srgbClr val="1F2328"/>
                </a:solidFill>
                <a:effectLst/>
                <a:latin typeface="-apple-system"/>
              </a:rPr>
              <a:t>unicodedata</a:t>
            </a:r>
            <a:r>
              <a:rPr lang="en-US" sz="1600" b="0" i="0" dirty="0">
                <a:solidFill>
                  <a:srgbClr val="1F2328"/>
                </a:solidFill>
                <a:effectLst/>
                <a:latin typeface="-apple-system"/>
              </a:rPr>
              <a:t>, pandas</a:t>
            </a:r>
          </a:p>
          <a:p>
            <a:pPr algn="l">
              <a:buFont typeface="Arial" panose="020B0604020202020204" pitchFamily="34" charset="0"/>
              <a:buChar char="•"/>
            </a:pPr>
            <a:r>
              <a:rPr lang="en-US" sz="1600" b="0" i="0" dirty="0">
                <a:solidFill>
                  <a:srgbClr val="1F2328"/>
                </a:solidFill>
                <a:effectLst/>
                <a:latin typeface="-apple-system"/>
              </a:rPr>
              <a:t>The data is scraped from </a:t>
            </a:r>
            <a:r>
              <a:rPr lang="en-US" sz="1600" b="0" i="0" u="sng" dirty="0">
                <a:solidFill>
                  <a:srgbClr val="1F2328"/>
                </a:solidFill>
                <a:effectLst/>
                <a:latin typeface="-apple-system"/>
                <a:hlinkClick r:id="rId4"/>
              </a:rPr>
              <a:t>List of Falcon 9 and Falcon Heavy launches</a:t>
            </a:r>
            <a:r>
              <a:rPr lang="en-US" sz="1600" b="0" i="0" dirty="0">
                <a:solidFill>
                  <a:srgbClr val="1F2328"/>
                </a:solidFill>
                <a:effectLst/>
                <a:latin typeface="-apple-system"/>
              </a:rPr>
              <a:t>.</a:t>
            </a:r>
          </a:p>
          <a:p>
            <a:pPr algn="l">
              <a:buFont typeface="Arial" panose="020B0604020202020204" pitchFamily="34" charset="0"/>
              <a:buChar char="•"/>
            </a:pPr>
            <a:r>
              <a:rPr lang="en-US" sz="1600" b="0" i="0" dirty="0">
                <a:solidFill>
                  <a:srgbClr val="1F2328"/>
                </a:solidFill>
                <a:effectLst/>
                <a:latin typeface="-apple-system"/>
              </a:rPr>
              <a:t>The website contains only the data about Falcon 9 launches.</a:t>
            </a:r>
          </a:p>
          <a:p>
            <a:pPr algn="l">
              <a:buFont typeface="Arial" panose="020B0604020202020204" pitchFamily="34" charset="0"/>
              <a:buChar char="•"/>
            </a:pPr>
            <a:r>
              <a:rPr lang="en-US" sz="1600" b="0" i="0" dirty="0">
                <a:solidFill>
                  <a:srgbClr val="1F2328"/>
                </a:solidFill>
                <a:effectLst/>
                <a:latin typeface="-apple-system"/>
              </a:rPr>
              <a:t>First, the Falcon9 Launch Wiki page is requested from the </a:t>
            </a:r>
            <a:r>
              <a:rPr lang="en-US" sz="1600" b="0" i="0" dirty="0" err="1">
                <a:solidFill>
                  <a:srgbClr val="1F2328"/>
                </a:solidFill>
                <a:effectLst/>
                <a:latin typeface="-apple-system"/>
              </a:rPr>
              <a:t>url</a:t>
            </a:r>
            <a:r>
              <a:rPr lang="en-US" sz="1600" b="0" i="0" dirty="0">
                <a:solidFill>
                  <a:srgbClr val="1F2328"/>
                </a:solidFill>
                <a:effectLst/>
                <a:latin typeface="-apple-system"/>
              </a:rPr>
              <a:t> and a </a:t>
            </a:r>
            <a:r>
              <a:rPr lang="en-US" sz="1600" b="0" i="0" dirty="0" err="1">
                <a:solidFill>
                  <a:srgbClr val="1F2328"/>
                </a:solidFill>
                <a:effectLst/>
                <a:latin typeface="-apple-system"/>
              </a:rPr>
              <a:t>BeautifulSoup</a:t>
            </a:r>
            <a:r>
              <a:rPr lang="en-US" sz="1600" b="0" i="0" dirty="0">
                <a:solidFill>
                  <a:srgbClr val="1F2328"/>
                </a:solidFill>
                <a:effectLst/>
                <a:latin typeface="-apple-system"/>
              </a:rPr>
              <a:t> object is created from response of </a:t>
            </a:r>
            <a:r>
              <a:rPr lang="en-US" sz="1600" b="0" i="0" dirty="0" err="1">
                <a:solidFill>
                  <a:srgbClr val="1F2328"/>
                </a:solidFill>
                <a:effectLst/>
                <a:latin typeface="-apple-system"/>
              </a:rPr>
              <a:t>requests.get</a:t>
            </a:r>
            <a:r>
              <a:rPr lang="en-US" sz="1600" b="0" i="0" dirty="0">
                <a:solidFill>
                  <a:srgbClr val="1F2328"/>
                </a:solidFill>
                <a:effectLst/>
                <a:latin typeface="-apple-system"/>
              </a:rPr>
              <a:t>().</a:t>
            </a:r>
          </a:p>
          <a:p>
            <a:pPr algn="l">
              <a:buFont typeface="Arial" panose="020B0604020202020204" pitchFamily="34" charset="0"/>
              <a:buChar char="•"/>
            </a:pPr>
            <a:r>
              <a:rPr lang="en-US" sz="1600" b="0" i="0" dirty="0">
                <a:solidFill>
                  <a:srgbClr val="1F2328"/>
                </a:solidFill>
                <a:effectLst/>
                <a:latin typeface="-apple-system"/>
              </a:rPr>
              <a:t>Next, all column/variable names are extracted from the HTML table header by using the </a:t>
            </a:r>
            <a:r>
              <a:rPr lang="en-US" sz="1600" b="0" i="0" dirty="0" err="1">
                <a:solidFill>
                  <a:srgbClr val="1F2328"/>
                </a:solidFill>
                <a:effectLst/>
                <a:latin typeface="-apple-system"/>
              </a:rPr>
              <a:t>find_all</a:t>
            </a:r>
            <a:r>
              <a:rPr lang="en-US" sz="1600" b="0" i="0" dirty="0">
                <a:solidFill>
                  <a:srgbClr val="1F2328"/>
                </a:solidFill>
                <a:effectLst/>
                <a:latin typeface="-apple-system"/>
              </a:rPr>
              <a:t>() function from </a:t>
            </a:r>
            <a:r>
              <a:rPr lang="en-US" sz="1600" b="0" i="0" dirty="0" err="1">
                <a:solidFill>
                  <a:srgbClr val="1F2328"/>
                </a:solidFill>
                <a:effectLst/>
                <a:latin typeface="-apple-system"/>
              </a:rPr>
              <a:t>BeautifulSoup</a:t>
            </a:r>
            <a:r>
              <a:rPr lang="en-US" sz="1600" b="0" i="0" dirty="0">
                <a:solidFill>
                  <a:srgbClr val="1F2328"/>
                </a:solidFill>
                <a:effectLst/>
                <a:latin typeface="-apple-system"/>
              </a:rPr>
              <a:t>.</a:t>
            </a:r>
          </a:p>
          <a:p>
            <a:pPr algn="l">
              <a:buFont typeface="Arial" panose="020B0604020202020204" pitchFamily="34" charset="0"/>
              <a:buChar char="•"/>
            </a:pPr>
            <a:r>
              <a:rPr lang="en-US" sz="1600" b="0" i="0" dirty="0">
                <a:solidFill>
                  <a:srgbClr val="1F2328"/>
                </a:solidFill>
                <a:effectLst/>
                <a:latin typeface="-apple-system"/>
              </a:rPr>
              <a:t>A </a:t>
            </a:r>
            <a:r>
              <a:rPr lang="en-US" sz="1600" b="0" i="0" dirty="0" err="1">
                <a:solidFill>
                  <a:srgbClr val="1F2328"/>
                </a:solidFill>
                <a:effectLst/>
                <a:latin typeface="-apple-system"/>
              </a:rPr>
              <a:t>dataframe</a:t>
            </a:r>
            <a:r>
              <a:rPr lang="en-US" sz="1600" b="0" i="0" dirty="0">
                <a:solidFill>
                  <a:srgbClr val="1F2328"/>
                </a:solidFill>
                <a:effectLst/>
                <a:latin typeface="-apple-system"/>
              </a:rPr>
              <a:t> is then created with the extracted column names and entries filled with launch records extracted from table rows.</a:t>
            </a:r>
          </a:p>
          <a:p>
            <a:pPr algn="l">
              <a:buFont typeface="Arial" panose="020B0604020202020204" pitchFamily="34" charset="0"/>
              <a:buChar char="•"/>
            </a:pPr>
            <a:r>
              <a:rPr lang="en-US" sz="1600" b="0" i="0" dirty="0">
                <a:solidFill>
                  <a:srgbClr val="1F2328"/>
                </a:solidFill>
                <a:effectLst/>
                <a:latin typeface="-apple-system"/>
              </a:rPr>
              <a:t>We end up with 121 rows or instances and 11 columns or features.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430</TotalTime>
  <Words>2925</Words>
  <Application>Microsoft Office PowerPoint</Application>
  <PresentationFormat>Widescreen</PresentationFormat>
  <Paragraphs>261</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-apple-system</vt:lpstr>
      <vt:lpstr>Arial</vt:lpstr>
      <vt:lpstr>Calibri</vt:lpstr>
      <vt:lpstr>Calibri Light</vt:lpstr>
      <vt:lpstr>IBM Plex Mono SemiBold</vt:lpstr>
      <vt:lpstr>IBM Plex Mono Text</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Habib, Shamila IJS</cp:lastModifiedBy>
  <cp:revision>227</cp:revision>
  <dcterms:created xsi:type="dcterms:W3CDTF">2021-04-29T18:58:34Z</dcterms:created>
  <dcterms:modified xsi:type="dcterms:W3CDTF">2023-12-21T21:56:50Z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9715e697-1c31-4156-8581-01c5d1e29c65_Enabled">
    <vt:lpwstr>true</vt:lpwstr>
  </property>
  <property fmtid="{D5CDD505-2E9C-101B-9397-08002B2CF9AE}" pid="4" name="MSIP_Label_9715e697-1c31-4156-8581-01c5d1e29c65_SetDate">
    <vt:lpwstr>2023-12-21T16:09:57Z</vt:lpwstr>
  </property>
  <property fmtid="{D5CDD505-2E9C-101B-9397-08002B2CF9AE}" pid="5" name="MSIP_Label_9715e697-1c31-4156-8581-01c5d1e29c65_Method">
    <vt:lpwstr>Standard</vt:lpwstr>
  </property>
  <property fmtid="{D5CDD505-2E9C-101B-9397-08002B2CF9AE}" pid="6" name="MSIP_Label_9715e697-1c31-4156-8581-01c5d1e29c65_Name">
    <vt:lpwstr>Not Classified</vt:lpwstr>
  </property>
  <property fmtid="{D5CDD505-2E9C-101B-9397-08002B2CF9AE}" pid="7" name="MSIP_Label_9715e697-1c31-4156-8581-01c5d1e29c65_SiteId">
    <vt:lpwstr>cf4e8a24-641b-40d2-905e-9a328b644fab</vt:lpwstr>
  </property>
  <property fmtid="{D5CDD505-2E9C-101B-9397-08002B2CF9AE}" pid="8" name="MSIP_Label_9715e697-1c31-4156-8581-01c5d1e29c65_ActionId">
    <vt:lpwstr>afaa262d-8df7-46c0-be5f-4cfae415a299</vt:lpwstr>
  </property>
  <property fmtid="{D5CDD505-2E9C-101B-9397-08002B2CF9AE}" pid="9" name="MSIP_Label_9715e697-1c31-4156-8581-01c5d1e29c65_ContentBits">
    <vt:lpwstr>0</vt:lpwstr>
  </property>
</Properties>
</file>